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0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0" r:id="rId3"/>
    <p:sldId id="300" r:id="rId4"/>
    <p:sldId id="271" r:id="rId5"/>
    <p:sldId id="301" r:id="rId6"/>
    <p:sldId id="302" r:id="rId7"/>
    <p:sldId id="303" r:id="rId8"/>
    <p:sldId id="305" r:id="rId9"/>
    <p:sldId id="307" r:id="rId10"/>
    <p:sldId id="304" r:id="rId11"/>
    <p:sldId id="306" r:id="rId12"/>
    <p:sldId id="308" r:id="rId13"/>
    <p:sldId id="309" r:id="rId14"/>
    <p:sldId id="310" r:id="rId15"/>
    <p:sldId id="299" r:id="rId16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light" panose="00000400000000000000" pitchFamily="2" charset="0"/>
      <p:regular r:id="rId24"/>
      <p:italic r:id="rId25"/>
    </p:embeddedFont>
    <p:embeddedFont>
      <p:font typeface="Montserrat light" panose="00000400000000000000" pitchFamily="2" charset="0"/>
      <p:regular r:id="rId24"/>
      <p:italic r:id="rId25"/>
    </p:embeddedFont>
    <p:embeddedFont>
      <p:font typeface="Montserrat Medium" panose="00000600000000000000" pitchFamily="2" charset="0"/>
      <p:regular r:id="rId26"/>
      <p: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1" userDrawn="1">
          <p15:clr>
            <a:srgbClr val="A4A3A4"/>
          </p15:clr>
        </p15:guide>
        <p15:guide id="2" pos="4082" userDrawn="1">
          <p15:clr>
            <a:srgbClr val="A4A3A4"/>
          </p15:clr>
        </p15:guide>
        <p15:guide id="3" orient="horz" pos="1291">
          <p15:clr>
            <a:srgbClr val="A4A3A4"/>
          </p15:clr>
        </p15:guide>
        <p15:guide id="4" pos="576">
          <p15:clr>
            <a:srgbClr val="A4A3A4"/>
          </p15:clr>
        </p15:guide>
        <p15:guide id="5" orient="horz" pos="3177">
          <p15:clr>
            <a:srgbClr val="A4A3A4"/>
          </p15:clr>
        </p15:guide>
        <p15:guide id="6" orient="horz" pos="1179">
          <p15:clr>
            <a:srgbClr val="A4A3A4"/>
          </p15:clr>
        </p15:guide>
        <p15:guide id="7" pos="2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747"/>
    <a:srgbClr val="7F7F7F"/>
    <a:srgbClr val="1B6FB9"/>
    <a:srgbClr val="F4F4F4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170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742" y="53"/>
      </p:cViewPr>
      <p:guideLst>
        <p:guide orient="horz" pos="3181"/>
        <p:guide pos="4082"/>
        <p:guide orient="horz" pos="1291"/>
        <p:guide pos="576"/>
        <p:guide orient="horz" pos="3177"/>
        <p:guide orient="horz" pos="1179"/>
        <p:guide pos="2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3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364DC1C-20BD-424D-A7DB-0E813497E5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64DFA6-62DD-5749-8176-BA7B66FA3C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3C13B-AEE2-9D49-A16C-7EEB74F83564}" type="datetime1">
              <a:rPr lang="es-ES" smtClean="0">
                <a:latin typeface="Montserrat Light" pitchFamily="2" charset="77"/>
              </a:rPr>
              <a:t>09/07/2025</a:t>
            </a:fld>
            <a:endParaRPr lang="es-ES" dirty="0">
              <a:latin typeface="Montserrat Light" pitchFamily="2" charset="77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DCB9F3-D544-C74D-A43F-13E11FA29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Montserrat Light" pitchFamily="2" charset="77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00BFE-155B-A44C-ADA6-94E520E5CB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87A51-7B0E-ED4A-B620-A51C55769841}" type="slidenum">
              <a:rPr lang="es-ES" smtClean="0">
                <a:latin typeface="Montserrat Light" pitchFamily="2" charset="77"/>
              </a:rPr>
              <a:t>‹Nº›</a:t>
            </a:fld>
            <a:endParaRPr lang="es-ES" dirty="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3247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EA766990-1CC8-114A-B16D-76EE7FFDE9C2}" type="datetime1">
              <a:rPr lang="es-ES" smtClean="0"/>
              <a:pPr/>
              <a:t>09/07/2025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pitchFamily="2" charset="77"/>
              </a:defRPr>
            </a:lvl1pPr>
          </a:lstStyle>
          <a:p>
            <a:fld id="{74F440C8-FB29-8B48-AA30-06B36916FE6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390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Light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Nombre</a:t>
            </a:r>
          </a:p>
          <a:p>
            <a:r>
              <a:rPr lang="es-ES" dirty="0"/>
              <a:t>Decir el titulo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92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4B759-5FE5-A9F4-81BC-B73E560FE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A410B4-01DC-C381-BB69-DC82C488C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E120C0C-2F5C-A7E5-F3E6-73C493D03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que y porque de hacerlo como test. Explicarlo un poco mas general el proceso (script automáticos), poner solo un flujo.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5C372F-41FA-6587-75B0-C340898B6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6125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B7C49-112F-FA2B-347E-194798CB2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BCE350E-9476-7F5A-EB26-88F9B7D67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AD79B7F-BFAF-4014-2EF7-62FBF3AB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b="1" dirty="0" err="1"/>
              <a:t>batch</a:t>
            </a:r>
            <a:r>
              <a:rPr lang="es-ES" b="1" dirty="0"/>
              <a:t> de </a:t>
            </a:r>
            <a:r>
              <a:rPr lang="es-ES" b="1" dirty="0" err="1"/>
              <a:t>OpenAI</a:t>
            </a:r>
            <a:r>
              <a:rPr lang="es-ES" dirty="0"/>
              <a:t> es una funcionalidad que permite </a:t>
            </a:r>
            <a:r>
              <a:rPr lang="es-ES" b="1" dirty="0"/>
              <a:t>enviar múltiples solicitudes de inferencia de forma masiva</a:t>
            </a:r>
            <a:r>
              <a:rPr lang="es-ES" dirty="0"/>
              <a:t> a través de un solo archivo estructurado, en lugar de hacer peticiones una por una. Es ideal cuando se quiere procesar muchos textos, </a:t>
            </a:r>
            <a:r>
              <a:rPr lang="es-ES" dirty="0" err="1"/>
              <a:t>prompts</a:t>
            </a:r>
            <a:r>
              <a:rPr lang="es-ES" dirty="0"/>
              <a:t> o tareas a gran escala de forma eficiente, asíncrona y controlada.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956434-B618-8D30-DE12-93E22582E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2908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175AF-631E-66F3-F761-5872ABA7C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722DEE8-3E6C-0D04-4B07-EF98547DF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BCCECC0-EB24-37D5-BE50-8D2F8411C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Comentar solo resultados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88785C-30F9-A9A1-B729-E04A4A9CF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0003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8986B-52EC-19B3-AC69-E7BDDBCE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00F784-DDFB-AD6A-EE85-C67D1F78A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1A5219A-A749-0242-B8B0-2A1692D28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esta diapositiva se muestran los resultados de las métricas </a:t>
            </a:r>
            <a:r>
              <a:rPr lang="es-ES" dirty="0" err="1"/>
              <a:t>BERTScore</a:t>
            </a:r>
            <a:r>
              <a:rPr lang="es-ES" dirty="0"/>
              <a:t> para ambos modelos a lo largo de las 10 iteraciones.</a:t>
            </a:r>
          </a:p>
          <a:p>
            <a:r>
              <a:rPr lang="es-ES" dirty="0"/>
              <a:t>Podemos observar una </a:t>
            </a:r>
            <a:r>
              <a:rPr lang="es-ES" b="1" dirty="0"/>
              <a:t>degradación clara en las primeras iteraciones</a:t>
            </a:r>
            <a:r>
              <a:rPr lang="es-ES" dirty="0"/>
              <a:t>, lo que indica que al resumir y expandir repetidamente, los modelos pierden parte de la información original.</a:t>
            </a:r>
          </a:p>
          <a:p>
            <a:r>
              <a:rPr lang="es-ES" dirty="0"/>
              <a:t>A partir de la </a:t>
            </a:r>
            <a:r>
              <a:rPr lang="es-ES" b="1" dirty="0"/>
              <a:t>iteración 5 o 6</a:t>
            </a:r>
            <a:r>
              <a:rPr lang="es-ES" dirty="0"/>
              <a:t>, los valores se estabilizan, lo cual sugiere que el modelo alcanza una especie de “punto de equilibrio”, donde las alteraciones sucesivas ya no provocan un cambio significativo en el contenido.</a:t>
            </a:r>
          </a:p>
          <a:p>
            <a:r>
              <a:rPr lang="es-ES" b="1" dirty="0"/>
              <a:t>GPT‑4 mini obtiene puntuaciones F1 más altas</a:t>
            </a:r>
            <a:r>
              <a:rPr lang="es-ES" dirty="0"/>
              <a:t>, lo que indica que conserva mejor el significado general. Por otro lado, </a:t>
            </a:r>
            <a:r>
              <a:rPr lang="es-ES" b="1" dirty="0"/>
              <a:t>Gemini mantiene ligeramente mejor la estructura superficial</a:t>
            </a:r>
            <a:r>
              <a:rPr lang="es-ES" dirty="0"/>
              <a:t> del texto.</a:t>
            </a:r>
          </a:p>
          <a:p>
            <a:r>
              <a:rPr lang="es-ES" dirty="0"/>
              <a:t>Esto demuestra que las métricas automáticas permiten cuantificar el deterioro del contenido con precisión, aunque también es necesario complementarlas con pruebas de comprensión más avanzadas.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584FD6-89E7-E432-45A5-40D874D24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293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F72B5-9C2F-47B4-3C16-38BD9184C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99C25B0-7A62-032E-EB02-ACAC4E1C8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BB23857-4F2C-B8AE-46AC-86AE39948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 decisión.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93792A-FF5C-BEA2-A97A-A90D49F0B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828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Letra grande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645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DEB29-4ED1-59DD-F03E-DBFB89AA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AF061E-647C-0F97-5C74-B49B6841F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248718-130C-235F-6C54-627390E21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forma es por </a:t>
            </a:r>
            <a:r>
              <a:rPr lang="es-ES" dirty="0" err="1"/>
              <a:t>benchmarks</a:t>
            </a:r>
            <a:r>
              <a:rPr lang="es-ES" dirty="0"/>
              <a:t> estáticas=&gt; responden a un </a:t>
            </a:r>
            <a:r>
              <a:rPr lang="es-ES" dirty="0" err="1"/>
              <a:t>prompt</a:t>
            </a:r>
            <a:r>
              <a:rPr lang="es-ES" dirty="0"/>
              <a:t> puntual. Al ponerlo en bucles buscamos otros objetivos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D9BFFD-AE38-2B33-9768-7D60B1211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2485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Pq</a:t>
            </a:r>
            <a:r>
              <a:rPr lang="es-ES" dirty="0"/>
              <a:t> en un bucle?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0642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AD09-19B5-0C02-23D3-7932EF13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33F5508-941A-13B7-3470-866D77F40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4EBAFD4-44BF-6877-8E3B-D0547C0C3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918135-5B74-2D83-A2D7-C2034A8D6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4669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62A3C-8A60-AA8C-691E-3815A000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AEC5C93-AE98-E685-E338-7E23785B0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F03DBA9-33FC-4BDD-A9AB-FCE2B211B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C751E-D001-0410-9C71-B5239115C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0564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53AEC-9051-3F29-CD69-6796F603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BCF3141-A75C-71DC-0B41-FEEFEF3E33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AE1019-987C-7182-6A28-A913FB6B6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 la cargo, contar mas que me he conecto con LLM externos  =&gt; Rouge y BERT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1E09-9119-30F4-7070-28C9DF6A3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354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215BD-6E8A-27A2-72A1-5516ACBAA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0D90BE7-3F41-5A98-EF3B-5B4D8E175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F220C67-4B9B-A079-49D6-58168D7D0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la tendencia después de las primeras iteraciones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C51978-26D9-43B1-AE38-645F0BA4C9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964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9F273-635A-869E-89FB-2D351F99C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65F957E-3D0B-2829-84C7-762D758ED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E2541FA-CC59-13D2-2330-25A3F7A49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Pq</a:t>
            </a:r>
            <a:r>
              <a:rPr lang="es-ES" dirty="0"/>
              <a:t> test?? Esto es </a:t>
            </a:r>
            <a:r>
              <a:rPr lang="es-ES" dirty="0" err="1"/>
              <a:t>verda</a:t>
            </a:r>
            <a:r>
              <a:rPr lang="es-ES" dirty="0"/>
              <a:t>?? Evaluación automatizada mediante test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9B6554-0482-BA63-2319-880611D4E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40C8-FB29-8B48-AA30-06B36916FE61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0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78205" y="3421402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9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5353" y="1808970"/>
            <a:ext cx="5727545" cy="1491791"/>
          </a:xfrm>
        </p:spPr>
        <p:txBody>
          <a:bodyPr/>
          <a:lstStyle>
            <a:lvl1pPr algn="ctr">
              <a:defRPr cap="all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s-ES_tradnl" dirty="0"/>
              <a:t>Clic para editar titulo 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01D5BC6-AEC1-464E-B7E1-2D45FC8DA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1" t="11067" r="8042" b="886"/>
          <a:stretch/>
        </p:blipFill>
        <p:spPr>
          <a:xfrm>
            <a:off x="1" y="799047"/>
            <a:ext cx="9144000" cy="6095390"/>
          </a:xfrm>
          <a:prstGeom prst="rect">
            <a:avLst/>
          </a:prstGeom>
        </p:spPr>
      </p:pic>
      <p:sp>
        <p:nvSpPr>
          <p:cNvPr id="15" name="Google Shape;25;p5">
            <a:extLst>
              <a:ext uri="{FF2B5EF4-FFF2-40B4-BE49-F238E27FC236}">
                <a16:creationId xmlns:a16="http://schemas.microsoft.com/office/drawing/2014/main" id="{CCCED744-D8E7-A04D-845A-7418FE0D334C}"/>
              </a:ext>
            </a:extLst>
          </p:cNvPr>
          <p:cNvSpPr/>
          <p:nvPr userDrawn="1"/>
        </p:nvSpPr>
        <p:spPr>
          <a:xfrm>
            <a:off x="-1" y="799048"/>
            <a:ext cx="9144000" cy="6095389"/>
          </a:xfrm>
          <a:prstGeom prst="rect">
            <a:avLst/>
          </a:prstGeom>
          <a:solidFill>
            <a:srgbClr val="000090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715A46B-FCB9-F845-87D7-935DCF342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3000"/>
          </a:blip>
          <a:stretch>
            <a:fillRect/>
          </a:stretch>
        </p:blipFill>
        <p:spPr>
          <a:xfrm>
            <a:off x="4423977" y="2137977"/>
            <a:ext cx="4720023" cy="4720023"/>
          </a:xfrm>
          <a:prstGeom prst="rect">
            <a:avLst/>
          </a:prstGeom>
        </p:spPr>
      </p:pic>
      <p:grpSp>
        <p:nvGrpSpPr>
          <p:cNvPr id="17" name="Grupo 27">
            <a:extLst>
              <a:ext uri="{FF2B5EF4-FFF2-40B4-BE49-F238E27FC236}">
                <a16:creationId xmlns:a16="http://schemas.microsoft.com/office/drawing/2014/main" id="{EFFB474E-9055-A44F-9358-347FE1D97FE6}"/>
              </a:ext>
            </a:extLst>
          </p:cNvPr>
          <p:cNvGrpSpPr/>
          <p:nvPr userDrawn="1"/>
        </p:nvGrpSpPr>
        <p:grpSpPr>
          <a:xfrm>
            <a:off x="1087853" y="1437373"/>
            <a:ext cx="1150485" cy="1150485"/>
            <a:chOff x="1518320" y="1889956"/>
            <a:chExt cx="1150485" cy="115048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405E62A-9BE3-B644-BC60-8DF186BB71CD}"/>
                </a:ext>
              </a:extLst>
            </p:cNvPr>
            <p:cNvSpPr/>
            <p:nvPr userDrawn="1"/>
          </p:nvSpPr>
          <p:spPr>
            <a:xfrm>
              <a:off x="1518321" y="18899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D28F245-1D7E-D84E-BFA9-B7DEB1A133FC}"/>
                </a:ext>
              </a:extLst>
            </p:cNvPr>
            <p:cNvSpPr/>
            <p:nvPr userDrawn="1"/>
          </p:nvSpPr>
          <p:spPr>
            <a:xfrm rot="5400000">
              <a:off x="1039567" y="2368710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30">
            <a:extLst>
              <a:ext uri="{FF2B5EF4-FFF2-40B4-BE49-F238E27FC236}">
                <a16:creationId xmlns:a16="http://schemas.microsoft.com/office/drawing/2014/main" id="{5DD7A2F2-32D3-5342-9ADF-9A4A3C36A05A}"/>
              </a:ext>
            </a:extLst>
          </p:cNvPr>
          <p:cNvGrpSpPr/>
          <p:nvPr userDrawn="1"/>
        </p:nvGrpSpPr>
        <p:grpSpPr>
          <a:xfrm>
            <a:off x="6475193" y="4386249"/>
            <a:ext cx="1150485" cy="1150485"/>
            <a:chOff x="6475193" y="4386249"/>
            <a:chExt cx="1150485" cy="1150485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E3A4683-2E19-0343-AA45-8F7F60CBC979}"/>
                </a:ext>
              </a:extLst>
            </p:cNvPr>
            <p:cNvSpPr/>
            <p:nvPr userDrawn="1"/>
          </p:nvSpPr>
          <p:spPr>
            <a:xfrm rot="10800000">
              <a:off x="6475193" y="5343756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ABB98A1-184D-1A45-8DEE-A395F808C111}"/>
                </a:ext>
              </a:extLst>
            </p:cNvPr>
            <p:cNvSpPr/>
            <p:nvPr userDrawn="1"/>
          </p:nvSpPr>
          <p:spPr>
            <a:xfrm rot="16200000">
              <a:off x="6953947" y="4865002"/>
              <a:ext cx="1150484" cy="192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72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IO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16079219-2EDC-73EC-67FB-6B31647D73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8019" y="2071593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D312D3C3-6729-03B8-31BA-AF0B634F3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8019" y="2579079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41F5020A-CD70-6D1F-B43F-0EC1C1C9BD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68262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B97BB76-02C9-1573-70C9-D7D9229B6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74233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78101FF6-D40B-8830-4F50-1C1691C5DF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80204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A6D02B75-3FB5-C54C-AA0F-6AB0B51EC8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86175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B0CD0E9F-22EA-3766-FF1D-9ADEEC331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2146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4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AFF67DE6-B0AD-548A-A68D-1827B4E229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8117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5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B921DA29-5CE4-D119-632C-ED6612541F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04089" y="32045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6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03809904-3C16-0CF1-5352-5ADD11463F2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8262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7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65B822BF-F9BC-E282-D473-0787F075BE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74233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8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2F7E5DD6-361F-273D-BD6D-AA1752E7C9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80204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9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337388A5-B5C7-1C2A-9AF8-4D21E0F1B1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6175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10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B09661A8-2D06-17BA-A4F5-58BAF2B3002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2146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11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A3FDC5C4-484E-C730-524C-E07A5D3031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8117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12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8E73DC5A-B8D0-CF63-530B-BDDE426446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4089" y="3727082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37A4BD5-C477-D9BE-9FEA-B498D4623B5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68262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14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A8B3E351-AB7C-7396-CE39-B2A588489A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4233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15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01781717-B29D-B3FD-8531-6CDEC3D6EDD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580204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16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D2F9F204-F2BA-78E6-2B38-0A6E422979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86175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17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5867B5F8-7A8F-8C23-7EEF-CEA1394FF79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92146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18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3A73063D-FB2D-0417-541C-43C242E90D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8117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19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7ED7186F-4F4A-09AD-BA96-4469379690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04089" y="4227825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20</a:t>
            </a: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74CE0B92-8388-58BE-E479-6C8E47E2AE3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68262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21</a:t>
            </a:r>
          </a:p>
        </p:txBody>
      </p:sp>
      <p:sp>
        <p:nvSpPr>
          <p:cNvPr id="49" name="Marcador de texto 22">
            <a:extLst>
              <a:ext uri="{FF2B5EF4-FFF2-40B4-BE49-F238E27FC236}">
                <a16:creationId xmlns:a16="http://schemas.microsoft.com/office/drawing/2014/main" id="{036280CF-47C0-40C9-CD34-6A52C840EFB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74233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22</a:t>
            </a:r>
          </a:p>
        </p:txBody>
      </p:sp>
      <p:sp>
        <p:nvSpPr>
          <p:cNvPr id="50" name="Marcador de texto 22">
            <a:extLst>
              <a:ext uri="{FF2B5EF4-FFF2-40B4-BE49-F238E27FC236}">
                <a16:creationId xmlns:a16="http://schemas.microsoft.com/office/drawing/2014/main" id="{26B08A67-6B06-F0DF-6439-DE30D0DD769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0204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23</a:t>
            </a:r>
          </a:p>
        </p:txBody>
      </p:sp>
      <p:sp>
        <p:nvSpPr>
          <p:cNvPr id="51" name="Marcador de texto 22">
            <a:extLst>
              <a:ext uri="{FF2B5EF4-FFF2-40B4-BE49-F238E27FC236}">
                <a16:creationId xmlns:a16="http://schemas.microsoft.com/office/drawing/2014/main" id="{00E5C518-C294-FFD9-3533-7F9F12A028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86175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24</a:t>
            </a:r>
          </a:p>
        </p:txBody>
      </p:sp>
      <p:sp>
        <p:nvSpPr>
          <p:cNvPr id="52" name="Marcador de texto 22">
            <a:extLst>
              <a:ext uri="{FF2B5EF4-FFF2-40B4-BE49-F238E27FC236}">
                <a16:creationId xmlns:a16="http://schemas.microsoft.com/office/drawing/2014/main" id="{9DE9EB67-0F0D-5DB5-59CA-6FF2A2E08D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2146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25</a:t>
            </a:r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83E59965-6DB9-2BBD-57C3-8E85E530070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98117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26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886FB946-FBB8-2DD7-1B64-2F42B755194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04089" y="4739453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27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9FE96E4A-A780-B98D-A6FD-7387998307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68262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28</a:t>
            </a:r>
          </a:p>
        </p:txBody>
      </p:sp>
      <p:sp>
        <p:nvSpPr>
          <p:cNvPr id="56" name="Marcador de texto 22">
            <a:extLst>
              <a:ext uri="{FF2B5EF4-FFF2-40B4-BE49-F238E27FC236}">
                <a16:creationId xmlns:a16="http://schemas.microsoft.com/office/drawing/2014/main" id="{2175FC2F-B3EB-64B1-FF9B-20A83C281E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74233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29</a:t>
            </a:r>
          </a:p>
        </p:txBody>
      </p:sp>
      <p:sp>
        <p:nvSpPr>
          <p:cNvPr id="57" name="Marcador de texto 22">
            <a:extLst>
              <a:ext uri="{FF2B5EF4-FFF2-40B4-BE49-F238E27FC236}">
                <a16:creationId xmlns:a16="http://schemas.microsoft.com/office/drawing/2014/main" id="{B46D9C74-C413-9110-B304-8E2B239479F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80204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30</a:t>
            </a: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5B39639E-D299-ED6C-6D5C-5246185D8BF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186175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31</a:t>
            </a:r>
          </a:p>
        </p:txBody>
      </p:sp>
      <p:sp>
        <p:nvSpPr>
          <p:cNvPr id="59" name="Marcador de texto 22">
            <a:extLst>
              <a:ext uri="{FF2B5EF4-FFF2-40B4-BE49-F238E27FC236}">
                <a16:creationId xmlns:a16="http://schemas.microsoft.com/office/drawing/2014/main" id="{0FB971DD-AC4B-0272-7310-232998B3DA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792146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1</a:t>
            </a:r>
          </a:p>
        </p:txBody>
      </p:sp>
      <p:sp>
        <p:nvSpPr>
          <p:cNvPr id="60" name="Marcador de texto 22">
            <a:extLst>
              <a:ext uri="{FF2B5EF4-FFF2-40B4-BE49-F238E27FC236}">
                <a16:creationId xmlns:a16="http://schemas.microsoft.com/office/drawing/2014/main" id="{AACF3BE3-B9CE-1608-D1A9-7188BA08779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398117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2</a:t>
            </a:r>
          </a:p>
        </p:txBody>
      </p:sp>
      <p:sp>
        <p:nvSpPr>
          <p:cNvPr id="61" name="Marcador de texto 22">
            <a:extLst>
              <a:ext uri="{FF2B5EF4-FFF2-40B4-BE49-F238E27FC236}">
                <a16:creationId xmlns:a16="http://schemas.microsoft.com/office/drawing/2014/main" id="{A1BD290A-6CF0-B696-E1CB-451884C7487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004089" y="5261968"/>
            <a:ext cx="508290" cy="3629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lang="es-ES" sz="1600" cap="all" baseline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3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Marcador de texto 22">
            <a:extLst>
              <a:ext uri="{FF2B5EF4-FFF2-40B4-BE49-F238E27FC236}">
                <a16:creationId xmlns:a16="http://schemas.microsoft.com/office/drawing/2014/main" id="{89A9E1DA-1D6B-4C4E-D2F1-CD53AB86BB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418019" y="343604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0" name="Marcador de texto 22">
            <a:extLst>
              <a:ext uri="{FF2B5EF4-FFF2-40B4-BE49-F238E27FC236}">
                <a16:creationId xmlns:a16="http://schemas.microsoft.com/office/drawing/2014/main" id="{1051D6B5-0690-1043-FDFF-6AB93409F01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18019" y="394353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81" name="Marcador de texto 22">
            <a:extLst>
              <a:ext uri="{FF2B5EF4-FFF2-40B4-BE49-F238E27FC236}">
                <a16:creationId xmlns:a16="http://schemas.microsoft.com/office/drawing/2014/main" id="{05E3D70E-3E7E-942B-B570-41D13BDA625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18019" y="4979099"/>
            <a:ext cx="22515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accent5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Día Mes</a:t>
            </a:r>
          </a:p>
        </p:txBody>
      </p:sp>
      <p:sp>
        <p:nvSpPr>
          <p:cNvPr id="82" name="Marcador de texto 22">
            <a:extLst>
              <a:ext uri="{FF2B5EF4-FFF2-40B4-BE49-F238E27FC236}">
                <a16:creationId xmlns:a16="http://schemas.microsoft.com/office/drawing/2014/main" id="{938321B2-9D3B-BFD1-4E19-44E04B1DB4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18019" y="5486585"/>
            <a:ext cx="2251564" cy="41265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7A64E185-B6F7-7BFE-49B0-34BA952B333C}"/>
              </a:ext>
            </a:extLst>
          </p:cNvPr>
          <p:cNvSpPr/>
          <p:nvPr/>
        </p:nvSpPr>
        <p:spPr>
          <a:xfrm rot="16200000">
            <a:off x="7263481" y="3052909"/>
            <a:ext cx="584045" cy="584045"/>
          </a:xfrm>
          <a:prstGeom prst="ellipse">
            <a:avLst/>
          </a:prstGeom>
          <a:solidFill>
            <a:srgbClr val="0472DC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F1B0C55D-44BC-3972-F74D-8E759F94ACAF}"/>
              </a:ext>
            </a:extLst>
          </p:cNvPr>
          <p:cNvSpPr txBox="1"/>
          <p:nvPr userDrawn="1"/>
        </p:nvSpPr>
        <p:spPr>
          <a:xfrm>
            <a:off x="13464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Lu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2E45E47-7A26-042E-9AF5-5C03B6ACF2A8}"/>
              </a:ext>
            </a:extLst>
          </p:cNvPr>
          <p:cNvSpPr txBox="1"/>
          <p:nvPr userDrawn="1"/>
        </p:nvSpPr>
        <p:spPr>
          <a:xfrm>
            <a:off x="1960852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Ma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0EE37FC-3E1F-0F1A-89AC-69A9EB4B399F}"/>
              </a:ext>
            </a:extLst>
          </p:cNvPr>
          <p:cNvSpPr txBox="1"/>
          <p:nvPr userDrawn="1"/>
        </p:nvSpPr>
        <p:spPr>
          <a:xfrm>
            <a:off x="257521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Mi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D899999E-CD33-8ADD-4D07-3303DF78AFE5}"/>
              </a:ext>
            </a:extLst>
          </p:cNvPr>
          <p:cNvSpPr txBox="1"/>
          <p:nvPr userDrawn="1"/>
        </p:nvSpPr>
        <p:spPr>
          <a:xfrm>
            <a:off x="3175290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Ju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A312DBCA-25FC-6637-C94B-B4D332F17677}"/>
              </a:ext>
            </a:extLst>
          </p:cNvPr>
          <p:cNvSpPr txBox="1"/>
          <p:nvPr userDrawn="1"/>
        </p:nvSpPr>
        <p:spPr>
          <a:xfrm>
            <a:off x="3789653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Vi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8285D506-544F-7AA0-CC6D-17E2C0E85CA2}"/>
              </a:ext>
            </a:extLst>
          </p:cNvPr>
          <p:cNvSpPr txBox="1"/>
          <p:nvPr userDrawn="1"/>
        </p:nvSpPr>
        <p:spPr>
          <a:xfrm>
            <a:off x="4382585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 err="1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Sá</a:t>
            </a:r>
            <a:endParaRPr lang="es-ES_tradnl" sz="1200" b="1" dirty="0">
              <a:solidFill>
                <a:srgbClr val="23749F"/>
              </a:solidFill>
              <a:latin typeface="Montserrat" pitchFamily="2" charset="77"/>
              <a:ea typeface="Cabin"/>
              <a:cs typeface="Arial"/>
              <a:sym typeface="Cabin"/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5F66997C-8841-F6AC-1A2B-74C2FE6BC528}"/>
              </a:ext>
            </a:extLst>
          </p:cNvPr>
          <p:cNvSpPr txBox="1"/>
          <p:nvPr userDrawn="1"/>
        </p:nvSpPr>
        <p:spPr>
          <a:xfrm>
            <a:off x="4975516" y="2714737"/>
            <a:ext cx="530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b="1" dirty="0">
                <a:solidFill>
                  <a:srgbClr val="23749F"/>
                </a:solidFill>
                <a:latin typeface="Montserrat" pitchFamily="2" charset="77"/>
                <a:ea typeface="Cabin"/>
                <a:cs typeface="Arial"/>
                <a:sym typeface="Cabin"/>
              </a:rPr>
              <a:t>Do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C396CD11-BF88-BD48-803B-86EB2CEB197F}"/>
              </a:ext>
            </a:extLst>
          </p:cNvPr>
          <p:cNvSpPr/>
          <p:nvPr userDrawn="1"/>
        </p:nvSpPr>
        <p:spPr>
          <a:xfrm rot="16200000">
            <a:off x="7251779" y="1670371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208B68E9-AC2C-BBC5-502A-AEB4A7727DC5}"/>
              </a:ext>
            </a:extLst>
          </p:cNvPr>
          <p:cNvSpPr/>
          <p:nvPr userDrawn="1"/>
        </p:nvSpPr>
        <p:spPr>
          <a:xfrm rot="16200000">
            <a:off x="7251779" y="4589740"/>
            <a:ext cx="584045" cy="584045"/>
          </a:xfrm>
          <a:prstGeom prst="ellipse">
            <a:avLst/>
          </a:prstGeom>
          <a:solidFill>
            <a:srgbClr val="1F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154EBB5F-B326-DD3B-FF5C-42CFB4F9E1C2}"/>
              </a:ext>
            </a:extLst>
          </p:cNvPr>
          <p:cNvSpPr txBox="1"/>
          <p:nvPr userDrawn="1"/>
        </p:nvSpPr>
        <p:spPr>
          <a:xfrm>
            <a:off x="1346490" y="1755288"/>
            <a:ext cx="408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PRÓXIMOS</a:t>
            </a:r>
            <a:r>
              <a:rPr lang="es-ES" sz="2800" dirty="0">
                <a:latin typeface="Montserrat" pitchFamily="2" charset="77"/>
              </a:rPr>
              <a:t> </a:t>
            </a:r>
            <a:r>
              <a:rPr lang="es-E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EVENTOS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121222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/>
        </p:nvGrpSpPr>
        <p:grpSpPr>
          <a:xfrm>
            <a:off x="441817" y="197810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22648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73396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1121266" y="3876431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5302926" y="3876431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7393756" y="3876431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876431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74660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913144" y="107133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13144" y="146829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323851" y="1877692"/>
            <a:ext cx="8524874" cy="4411983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929847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5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42715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33667" y="4930641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33667" y="5247926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1842995917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con fond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4490" y="4435499"/>
            <a:ext cx="9148490" cy="213726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399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3838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5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73838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12203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018811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18642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63458" y="4715482"/>
            <a:ext cx="606439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989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989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69114" y="4715482"/>
            <a:ext cx="709424" cy="498496"/>
          </a:xfrm>
          <a:prstGeom prst="rect">
            <a:avLst/>
          </a:prstGeom>
        </p:spPr>
        <p:txBody>
          <a:bodyPr lIns="0" rtlCol="0" anchor="b">
            <a:noAutofit/>
          </a:bodyPr>
          <a:lstStyle>
            <a:lvl1pPr marL="0" indent="0" algn="r">
              <a:buNone/>
              <a:defRPr lang="es-ES" sz="28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78537" y="5164283"/>
            <a:ext cx="1499216" cy="298543"/>
          </a:xfrm>
          <a:prstGeom prst="rect">
            <a:avLst/>
          </a:prstGeom>
        </p:spPr>
        <p:txBody>
          <a:bodyPr lIns="0"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78537" y="4874460"/>
            <a:ext cx="1499216" cy="289823"/>
          </a:xfrm>
          <a:prstGeom prst="rect">
            <a:avLst/>
          </a:prstGeom>
        </p:spPr>
        <p:txBody>
          <a:bodyPr lIns="0"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4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13144" y="1115129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01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13144" y="1512089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33241129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para Infografí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8000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 02</a:t>
            </a:r>
          </a:p>
        </p:txBody>
      </p:sp>
      <p:sp>
        <p:nvSpPr>
          <p:cNvPr id="7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6252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6749" y="140704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 rtl="0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6750" y="157358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996749" y="2373281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96750" y="2539822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96749" y="333031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96750" y="349685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96749" y="4296558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96750" y="4463099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96749" y="5272000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96750" y="5438541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60607" y="1366109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60606" y="2318106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60606" y="3277847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60606" y="4262491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60606" y="5217400"/>
            <a:ext cx="73614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48766625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ía numeración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1877" y="2277174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1877" y="3502435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1877" y="4777211"/>
            <a:ext cx="643323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26001" y="2284039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6001" y="3498817"/>
            <a:ext cx="702899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05.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23236" y="4780815"/>
            <a:ext cx="705664" cy="4606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2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06.</a:t>
            </a:r>
          </a:p>
        </p:txBody>
      </p:sp>
      <p:sp>
        <p:nvSpPr>
          <p:cNvPr id="33" name="Marcador de SmartArt 32"/>
          <p:cNvSpPr>
            <a:spLocks noGrp="1"/>
          </p:cNvSpPr>
          <p:nvPr>
            <p:ph type="dgm" sz="quarter" idx="53"/>
          </p:nvPr>
        </p:nvSpPr>
        <p:spPr>
          <a:xfrm>
            <a:off x="2913063" y="2276475"/>
            <a:ext cx="3317875" cy="3677285"/>
          </a:xfrm>
        </p:spPr>
        <p:txBody>
          <a:bodyPr tIns="234000">
            <a:normAutofit/>
          </a:bodyPr>
          <a:lstStyle>
            <a:lvl1pPr algn="ctr">
              <a:defRPr sz="1400"/>
            </a:lvl1pPr>
          </a:lstStyle>
          <a:p>
            <a:endParaRPr lang="es-ES" dirty="0"/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61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5361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8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75361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5361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75361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361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2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941824" y="2271302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3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941824" y="2588587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4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941824" y="3498817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5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941824" y="3816102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46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941824" y="4772025"/>
            <a:ext cx="1708964" cy="289823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47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941824" y="5089310"/>
            <a:ext cx="17089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54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913144" y="13400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Infografía</a:t>
            </a:r>
          </a:p>
        </p:txBody>
      </p:sp>
      <p:sp>
        <p:nvSpPr>
          <p:cNvPr id="55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913144" y="17369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2641952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ja sin ele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/>
        </p:nvSpPr>
        <p:spPr>
          <a:xfrm rot="16200000">
            <a:off x="366647" y="1446698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/>
        </p:nvSpPr>
        <p:spPr>
          <a:xfrm rot="16200000">
            <a:off x="366648" y="3845426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/>
        </p:nvSpPr>
        <p:spPr>
          <a:xfrm rot="16200000">
            <a:off x="366648" y="5044789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66648" y="2646062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0132" y="1526517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3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10133" y="1693058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0132" y="276250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10133" y="292904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0132" y="3897454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10133" y="4063995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0132" y="5179486"/>
            <a:ext cx="2548319" cy="141064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chemeClr val="bg2">
                    <a:lumMod val="50000"/>
                  </a:schemeClr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un TÍTULO</a:t>
            </a:r>
          </a:p>
        </p:txBody>
      </p:sp>
      <p:sp>
        <p:nvSpPr>
          <p:cNvPr id="39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10133" y="5346027"/>
            <a:ext cx="2548318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una descripción de título</a:t>
            </a:r>
          </a:p>
        </p:txBody>
      </p:sp>
      <p:sp>
        <p:nvSpPr>
          <p:cNvPr id="40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63977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l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Titulo Infografía 03</a:t>
            </a:r>
          </a:p>
        </p:txBody>
      </p:sp>
      <p:sp>
        <p:nvSpPr>
          <p:cNvPr id="41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63977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l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031506786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1097" y="2798743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1</a:t>
            </a:r>
          </a:p>
        </p:txBody>
      </p:sp>
      <p:sp>
        <p:nvSpPr>
          <p:cNvPr id="1598" name="Marcador de texto 22">
            <a:extLst>
              <a:ext uri="{FF2B5EF4-FFF2-40B4-BE49-F238E27FC236}">
                <a16:creationId xmlns:a16="http://schemas.microsoft.com/office/drawing/2014/main" id="{CDB74EE5-1460-B519-A138-A4DC54D5C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1097" y="3192147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2</a:t>
            </a:r>
          </a:p>
        </p:txBody>
      </p:sp>
      <p:sp>
        <p:nvSpPr>
          <p:cNvPr id="1599" name="Marcador de texto 22">
            <a:extLst>
              <a:ext uri="{FF2B5EF4-FFF2-40B4-BE49-F238E27FC236}">
                <a16:creationId xmlns:a16="http://schemas.microsoft.com/office/drawing/2014/main" id="{C24A67AE-7411-D3E2-830A-E0A5CE4B95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1097" y="3628081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3</a:t>
            </a:r>
          </a:p>
        </p:txBody>
      </p:sp>
      <p:sp>
        <p:nvSpPr>
          <p:cNvPr id="1600" name="Marcador de texto 22">
            <a:extLst>
              <a:ext uri="{FF2B5EF4-FFF2-40B4-BE49-F238E27FC236}">
                <a16:creationId xmlns:a16="http://schemas.microsoft.com/office/drawing/2014/main" id="{F47B7709-92C2-6750-AFD2-D3B2AFE5D2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01097" y="4064016"/>
            <a:ext cx="1164955" cy="285233"/>
          </a:xfrm>
          <a:prstGeom prst="rect">
            <a:avLst/>
          </a:prstGeom>
        </p:spPr>
        <p:txBody>
          <a:bodyPr lIns="36000" tIns="0" rIns="0" bIns="0"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rgbClr val="464747"/>
                </a:solidFill>
              </a:defRPr>
            </a:lvl1pPr>
          </a:lstStyle>
          <a:p>
            <a:pPr lvl="0" rtl="0"/>
            <a:r>
              <a:rPr lang="es-ES" dirty="0"/>
              <a:t>Factor 4</a:t>
            </a:r>
          </a:p>
        </p:txBody>
      </p:sp>
      <p:sp>
        <p:nvSpPr>
          <p:cNvPr id="1593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75042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Mapa</a:t>
            </a:r>
          </a:p>
        </p:txBody>
      </p:sp>
      <p:sp>
        <p:nvSpPr>
          <p:cNvPr id="1594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75042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Subtítulo Timeline</a:t>
            </a:r>
          </a:p>
        </p:txBody>
      </p:sp>
      <p:sp>
        <p:nvSpPr>
          <p:cNvPr id="3184" name="Rectángulo 318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85" name="Rectángulo 318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18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776466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22">
            <a:extLst>
              <a:ext uri="{FF2B5EF4-FFF2-40B4-BE49-F238E27FC236}">
                <a16:creationId xmlns:a16="http://schemas.microsoft.com/office/drawing/2014/main" id="{4030B82A-18BB-4AC2-9C44-5AFCF6B4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456922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02EE4532-D0F4-E0FD-705D-36A908197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783948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6" name="Marcador de texto 22">
            <a:extLst>
              <a:ext uri="{FF2B5EF4-FFF2-40B4-BE49-F238E27FC236}">
                <a16:creationId xmlns:a16="http://schemas.microsoft.com/office/drawing/2014/main" id="{E8BE0D1F-8A9E-DE86-EEC5-7F552A3246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89068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BD33DBBE-EE46-C89B-9EA8-C5913E99E4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9068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8" name="Marcador de texto 22">
            <a:extLst>
              <a:ext uri="{FF2B5EF4-FFF2-40B4-BE49-F238E27FC236}">
                <a16:creationId xmlns:a16="http://schemas.microsoft.com/office/drawing/2014/main" id="{6D63AF17-CAD2-0E12-1430-8BB48185C2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7266" y="2466447"/>
            <a:ext cx="2251564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73EA43CE-C2D2-7BAF-FC30-2069C20C5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27266" y="2793473"/>
            <a:ext cx="2251564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0" name="Marcador de texto 22">
            <a:extLst>
              <a:ext uri="{FF2B5EF4-FFF2-40B4-BE49-F238E27FC236}">
                <a16:creationId xmlns:a16="http://schemas.microsoft.com/office/drawing/2014/main" id="{1F91B920-FA53-83B7-9A01-1B11213FB8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56998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1" name="Marcador de texto 22">
            <a:extLst>
              <a:ext uri="{FF2B5EF4-FFF2-40B4-BE49-F238E27FC236}">
                <a16:creationId xmlns:a16="http://schemas.microsoft.com/office/drawing/2014/main" id="{ED899677-17BD-098C-BDB4-8F30B203B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56998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9D6B438F-7E60-7907-7D4A-AC3F42E779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95645" y="5229314"/>
            <a:ext cx="2251562" cy="318036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16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0046837B-7B82-ED7E-B925-5B8BA5A60B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645" y="5565865"/>
            <a:ext cx="2251562" cy="29854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73" name="Pentágono 72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2" name="Pentágono 71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Pentágono 70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Pentágono 69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Pentágono 68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AE134318-93C7-EAA0-6390-1DAF88DEA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3612985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4D370AD-DEE8-DD1F-9127-1259CF69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14853" y="3612985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25975C5-EA35-F8A3-43F4-91E2A861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53053" y="3612985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E93CA54-6FAB-6218-AE76-308C46E22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884977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3E800DFD-7DA0-6219-FC5D-7908AB3D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21426" y="462603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75">
            <a:extLst>
              <a:ext uri="{FF2B5EF4-FFF2-40B4-BE49-F238E27FC236}">
                <a16:creationId xmlns:a16="http://schemas.microsoft.com/office/drawing/2014/main" id="{2061AD40-F1F4-8B3F-C499-B68FEAC1D426}"/>
              </a:ext>
            </a:extLst>
          </p:cNvPr>
          <p:cNvGrpSpPr/>
          <p:nvPr userDrawn="1"/>
        </p:nvGrpSpPr>
        <p:grpSpPr>
          <a:xfrm>
            <a:off x="392509" y="4204577"/>
            <a:ext cx="8335376" cy="236113"/>
            <a:chOff x="381623" y="4574695"/>
            <a:chExt cx="8335376" cy="236113"/>
          </a:xfrm>
        </p:grpSpPr>
        <p:sp>
          <p:nvSpPr>
            <p:cNvPr id="48" name="Pentágono 47">
              <a:extLst>
                <a:ext uri="{FF2B5EF4-FFF2-40B4-BE49-F238E27FC236}">
                  <a16:creationId xmlns:a16="http://schemas.microsoft.com/office/drawing/2014/main" id="{795CBB17-F33F-F9B6-EF1D-BE49BA32D2A1}"/>
                </a:ext>
              </a:extLst>
            </p:cNvPr>
            <p:cNvSpPr/>
            <p:nvPr userDrawn="1"/>
          </p:nvSpPr>
          <p:spPr>
            <a:xfrm>
              <a:off x="6881753" y="4574695"/>
              <a:ext cx="1835246" cy="236113"/>
            </a:xfrm>
            <a:prstGeom prst="homePlat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Pentágono 48">
              <a:extLst>
                <a:ext uri="{FF2B5EF4-FFF2-40B4-BE49-F238E27FC236}">
                  <a16:creationId xmlns:a16="http://schemas.microsoft.com/office/drawing/2014/main" id="{DD3DDC41-B8AE-9BF4-CD93-24B076760621}"/>
                </a:ext>
              </a:extLst>
            </p:cNvPr>
            <p:cNvSpPr/>
            <p:nvPr userDrawn="1"/>
          </p:nvSpPr>
          <p:spPr>
            <a:xfrm>
              <a:off x="5292438" y="4574695"/>
              <a:ext cx="1835246" cy="236113"/>
            </a:xfrm>
            <a:prstGeom prst="homePlat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Pentágono 49">
              <a:extLst>
                <a:ext uri="{FF2B5EF4-FFF2-40B4-BE49-F238E27FC236}">
                  <a16:creationId xmlns:a16="http://schemas.microsoft.com/office/drawing/2014/main" id="{BDCE9340-B7C9-5D48-0240-3AFE2A0D72F4}"/>
                </a:ext>
              </a:extLst>
            </p:cNvPr>
            <p:cNvSpPr/>
            <p:nvPr userDrawn="1"/>
          </p:nvSpPr>
          <p:spPr>
            <a:xfrm>
              <a:off x="3583381" y="4574695"/>
              <a:ext cx="1835246" cy="236113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Pentágono 50">
              <a:extLst>
                <a:ext uri="{FF2B5EF4-FFF2-40B4-BE49-F238E27FC236}">
                  <a16:creationId xmlns:a16="http://schemas.microsoft.com/office/drawing/2014/main" id="{BCC8C954-A43B-43B0-636E-212AEF2259CA}"/>
                </a:ext>
              </a:extLst>
            </p:cNvPr>
            <p:cNvSpPr/>
            <p:nvPr userDrawn="1"/>
          </p:nvSpPr>
          <p:spPr>
            <a:xfrm>
              <a:off x="2004952" y="4574695"/>
              <a:ext cx="1835246" cy="236113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Pentágono 51">
              <a:extLst>
                <a:ext uri="{FF2B5EF4-FFF2-40B4-BE49-F238E27FC236}">
                  <a16:creationId xmlns:a16="http://schemas.microsoft.com/office/drawing/2014/main" id="{02DE07D5-89B7-D8FF-6A4B-82B3D7F29D8C}"/>
                </a:ext>
              </a:extLst>
            </p:cNvPr>
            <p:cNvSpPr/>
            <p:nvPr userDrawn="1"/>
          </p:nvSpPr>
          <p:spPr>
            <a:xfrm>
              <a:off x="381623" y="4574695"/>
              <a:ext cx="1835246" cy="236113"/>
            </a:xfrm>
            <a:prstGeom prst="homePlat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58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39" name="Marcador de texto 22">
            <a:extLst>
              <a:ext uri="{FF2B5EF4-FFF2-40B4-BE49-F238E27FC236}">
                <a16:creationId xmlns:a16="http://schemas.microsoft.com/office/drawing/2014/main" id="{097492C4-B52C-4C71-95CC-AE8B8C489DE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913144" y="1187615"/>
            <a:ext cx="3317713" cy="374461"/>
          </a:xfrm>
          <a:prstGeom prst="rect">
            <a:avLst/>
          </a:prstGeom>
        </p:spPr>
        <p:txBody>
          <a:bodyPr rtlCol="0" anchor="b">
            <a:spAutoFit/>
          </a:bodyPr>
          <a:lstStyle>
            <a:lvl1pPr marL="0" indent="0" algn="ctr">
              <a:buNone/>
              <a:defRPr lang="es-ES" sz="2000" cap="none" baseline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 </a:t>
            </a:r>
            <a:r>
              <a:rPr lang="es-ES" dirty="0" err="1"/>
              <a:t>Timeline</a:t>
            </a:r>
            <a:endParaRPr lang="es-ES" dirty="0"/>
          </a:p>
        </p:txBody>
      </p:sp>
      <p:sp>
        <p:nvSpPr>
          <p:cNvPr id="53" name="Marcador de texto 22">
            <a:extLst>
              <a:ext uri="{FF2B5EF4-FFF2-40B4-BE49-F238E27FC236}">
                <a16:creationId xmlns:a16="http://schemas.microsoft.com/office/drawing/2014/main" id="{247B223C-6209-27D1-9750-4B2C9250D34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913144" y="1584575"/>
            <a:ext cx="3317713" cy="289823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 marL="0" indent="0" algn="ctr" rtl="0">
              <a:buNone/>
              <a:defRPr lang="es-ES" sz="1400" cap="none" baseline="0">
                <a:solidFill>
                  <a:schemeClr val="bg2">
                    <a:lumMod val="90000"/>
                  </a:schemeClr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</p:spTree>
    <p:extLst>
      <p:ext uri="{BB962C8B-B14F-4D97-AF65-F5344CB8AC3E}">
        <p14:creationId xmlns:p14="http://schemas.microsoft.com/office/powerpoint/2010/main" val="3552358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AdobeStock_190532267.jpe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7" r="7651"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/>
        </p:nvSpPr>
        <p:spPr>
          <a:xfrm>
            <a:off x="2086186" y="2062490"/>
            <a:ext cx="5100249" cy="2618207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23C7D76-A73D-7941-BB09-F262CE56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9853" y="4132257"/>
            <a:ext cx="2057400" cy="365125"/>
          </a:xfrm>
        </p:spPr>
        <p:txBody>
          <a:bodyPr/>
          <a:lstStyle>
            <a:lvl1pPr algn="ctr">
              <a:defRPr sz="1600" b="1" i="0" spc="300">
                <a:solidFill>
                  <a:srgbClr val="F7F7F7"/>
                </a:solidFill>
                <a:latin typeface="Montserrat SemiBold" pitchFamily="2" charset="77"/>
              </a:defRPr>
            </a:lvl1pPr>
          </a:lstStyle>
          <a:p>
            <a:fld id="{C3E68EE0-02D4-7242-8DF0-77B97581CDC5}" type="datetime1">
              <a:rPr lang="es-ES" smtClean="0"/>
              <a:t>09/07/2025</a:t>
            </a:fld>
            <a:endParaRPr lang="es-E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052A67B-78C8-5140-A51B-E731F673D14D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2178205" y="3556903"/>
            <a:ext cx="4876800" cy="554326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7F7F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z="2400" b="1" kern="4000" spc="100" dirty="0">
                <a:solidFill>
                  <a:schemeClr val="bg1"/>
                </a:solidFill>
                <a:latin typeface="Montserrat" pitchFamily="2" charset="77"/>
                <a:cs typeface="Helvetica"/>
              </a:rPr>
              <a:t>SUBTÍTULO LOREM IPSUM</a:t>
            </a:r>
            <a:endParaRPr lang="en-US" dirty="0"/>
          </a:p>
        </p:txBody>
      </p:sp>
      <p:sp>
        <p:nvSpPr>
          <p:cNvPr id="11" name="Título 38">
            <a:extLst>
              <a:ext uri="{FF2B5EF4-FFF2-40B4-BE49-F238E27FC236}">
                <a16:creationId xmlns:a16="http://schemas.microsoft.com/office/drawing/2014/main" id="{866C5137-D460-E446-9FCB-CA976EA0A768}"/>
              </a:ext>
            </a:extLst>
          </p:cNvPr>
          <p:cNvSpPr txBox="1">
            <a:spLocks/>
          </p:cNvSpPr>
          <p:nvPr/>
        </p:nvSpPr>
        <p:spPr>
          <a:xfrm>
            <a:off x="2086185" y="2062490"/>
            <a:ext cx="5100250" cy="1491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s-ES_tradnl" dirty="0"/>
              <a:t>portadilla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9" b="809"/>
          <a:stretch/>
        </p:blipFill>
        <p:spPr>
          <a:xfrm>
            <a:off x="334537" y="1063083"/>
            <a:ext cx="8482362" cy="556074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6F860D7-16E8-814F-B9D1-88FE86B7E0AD}"/>
              </a:ext>
            </a:extLst>
          </p:cNvPr>
          <p:cNvSpPr/>
          <p:nvPr userDrawn="1"/>
        </p:nvSpPr>
        <p:spPr>
          <a:xfrm>
            <a:off x="1876487" y="1849343"/>
            <a:ext cx="5519651" cy="37939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Google Shape;25;p5">
            <a:extLst>
              <a:ext uri="{FF2B5EF4-FFF2-40B4-BE49-F238E27FC236}">
                <a16:creationId xmlns:a16="http://schemas.microsoft.com/office/drawing/2014/main" id="{8FFAC7DF-6F96-C548-A217-31DE980C8052}"/>
              </a:ext>
            </a:extLst>
          </p:cNvPr>
          <p:cNvSpPr/>
          <p:nvPr userDrawn="1"/>
        </p:nvSpPr>
        <p:spPr>
          <a:xfrm>
            <a:off x="2086186" y="2062490"/>
            <a:ext cx="5100249" cy="3347904"/>
          </a:xfrm>
          <a:prstGeom prst="rect">
            <a:avLst/>
          </a:prstGeom>
          <a:solidFill>
            <a:srgbClr val="0003CA">
              <a:alpha val="77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8459A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2086186" y="2263988"/>
            <a:ext cx="5100250" cy="7130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_tradnl" dirty="0"/>
              <a:t>PORTADILLA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5930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fografí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grpSp>
        <p:nvGrpSpPr>
          <p:cNvPr id="2" name="Agrupar 3">
            <a:extLst>
              <a:ext uri="{FF2B5EF4-FFF2-40B4-BE49-F238E27FC236}">
                <a16:creationId xmlns:a16="http://schemas.microsoft.com/office/drawing/2014/main" id="{E57CDA47-9775-B476-F757-11690987C5B8}"/>
              </a:ext>
            </a:extLst>
          </p:cNvPr>
          <p:cNvGrpSpPr/>
          <p:nvPr userDrawn="1"/>
        </p:nvGrpSpPr>
        <p:grpSpPr>
          <a:xfrm>
            <a:off x="441817" y="1759138"/>
            <a:ext cx="8385737" cy="1628589"/>
            <a:chOff x="-701003" y="1643529"/>
            <a:chExt cx="9347824" cy="1389530"/>
          </a:xfrm>
        </p:grpSpPr>
        <p:sp>
          <p:nvSpPr>
            <p:cNvPr id="4" name="Conector fuera de página 2">
              <a:extLst>
                <a:ext uri="{FF2B5EF4-FFF2-40B4-BE49-F238E27FC236}">
                  <a16:creationId xmlns:a16="http://schemas.microsoft.com/office/drawing/2014/main" id="{DF3E1C6A-9FB5-60C5-9FBA-D3CFB537D3D8}"/>
                </a:ext>
              </a:extLst>
            </p:cNvPr>
            <p:cNvSpPr/>
            <p:nvPr/>
          </p:nvSpPr>
          <p:spPr>
            <a:xfrm rot="16200000">
              <a:off x="6602556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508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onector fuera de página 2">
              <a:extLst>
                <a:ext uri="{FF2B5EF4-FFF2-40B4-BE49-F238E27FC236}">
                  <a16:creationId xmlns:a16="http://schemas.microsoft.com/office/drawing/2014/main" id="{1C794105-B6E6-86C5-B046-8B04EE0F6957}"/>
                </a:ext>
              </a:extLst>
            </p:cNvPr>
            <p:cNvSpPr/>
            <p:nvPr/>
          </p:nvSpPr>
          <p:spPr>
            <a:xfrm rot="16200000">
              <a:off x="4361380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459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onector fuera de página 2">
              <a:extLst>
                <a:ext uri="{FF2B5EF4-FFF2-40B4-BE49-F238E27FC236}">
                  <a16:creationId xmlns:a16="http://schemas.microsoft.com/office/drawing/2014/main" id="{E8C2E33A-89C4-C79D-FD39-F19F29803A3B}"/>
                </a:ext>
              </a:extLst>
            </p:cNvPr>
            <p:cNvSpPr/>
            <p:nvPr/>
          </p:nvSpPr>
          <p:spPr>
            <a:xfrm rot="16200000">
              <a:off x="2165028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C1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onector fuera de página 2">
              <a:extLst>
                <a:ext uri="{FF2B5EF4-FFF2-40B4-BE49-F238E27FC236}">
                  <a16:creationId xmlns:a16="http://schemas.microsoft.com/office/drawing/2014/main" id="{41246465-4E53-994D-1BAE-2BAC51104F2F}"/>
                </a:ext>
              </a:extLst>
            </p:cNvPr>
            <p:cNvSpPr/>
            <p:nvPr/>
          </p:nvSpPr>
          <p:spPr>
            <a:xfrm rot="16200000">
              <a:off x="-46267" y="988793"/>
              <a:ext cx="1389530" cy="269900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9541"/>
                <a:gd name="connsiteX1" fmla="*/ 10000 w 10000"/>
                <a:gd name="connsiteY1" fmla="*/ 0 h 9541"/>
                <a:gd name="connsiteX2" fmla="*/ 10000 w 10000"/>
                <a:gd name="connsiteY2" fmla="*/ 8000 h 9541"/>
                <a:gd name="connsiteX3" fmla="*/ 5000 w 10000"/>
                <a:gd name="connsiteY3" fmla="*/ 9541 h 9541"/>
                <a:gd name="connsiteX4" fmla="*/ 0 w 10000"/>
                <a:gd name="connsiteY4" fmla="*/ 8000 h 9541"/>
                <a:gd name="connsiteX5" fmla="*/ 0 w 10000"/>
                <a:gd name="connsiteY5" fmla="*/ 0 h 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9541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5000" y="9541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BD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0" name="Marcador de texto 22">
            <a:extLst>
              <a:ext uri="{FF2B5EF4-FFF2-40B4-BE49-F238E27FC236}">
                <a16:creationId xmlns:a16="http://schemas.microsoft.com/office/drawing/2014/main" id="{6CA6D4B8-BA9A-5D66-B1DD-8644564F6B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630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1" name="Marcador de texto 22">
            <a:extLst>
              <a:ext uri="{FF2B5EF4-FFF2-40B4-BE49-F238E27FC236}">
                <a16:creationId xmlns:a16="http://schemas.microsoft.com/office/drawing/2014/main" id="{A0B2EE3C-4B3B-00BB-562B-56251344F3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630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2" name="Marcador de texto 22">
            <a:extLst>
              <a:ext uri="{FF2B5EF4-FFF2-40B4-BE49-F238E27FC236}">
                <a16:creationId xmlns:a16="http://schemas.microsoft.com/office/drawing/2014/main" id="{738363FB-9024-AA09-4310-8EBB5D9590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836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3" name="Marcador de texto 22">
            <a:extLst>
              <a:ext uri="{FF2B5EF4-FFF2-40B4-BE49-F238E27FC236}">
                <a16:creationId xmlns:a16="http://schemas.microsoft.com/office/drawing/2014/main" id="{57F6785A-6458-AE7F-2894-C041534858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836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05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CE52C46-A13B-E4E6-4F3F-4494C3E14E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21144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6" name="Marcador de texto 22">
            <a:extLst>
              <a:ext uri="{FF2B5EF4-FFF2-40B4-BE49-F238E27FC236}">
                <a16:creationId xmlns:a16="http://schemas.microsoft.com/office/drawing/2014/main" id="{E012D3E6-B8AA-59EB-EBC2-29AE4051C6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21144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7" name="Marcador de texto 22">
            <a:extLst>
              <a:ext uri="{FF2B5EF4-FFF2-40B4-BE49-F238E27FC236}">
                <a16:creationId xmlns:a16="http://schemas.microsoft.com/office/drawing/2014/main" id="{4A55FC95-2AA2-95B8-85A7-40F2636C0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34671" y="2007512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lang="es-ES" sz="1400" cap="all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8" name="Marcador de texto 22">
            <a:extLst>
              <a:ext uri="{FF2B5EF4-FFF2-40B4-BE49-F238E27FC236}">
                <a16:creationId xmlns:a16="http://schemas.microsoft.com/office/drawing/2014/main" id="{9DA77868-3C90-EB78-158C-141225DAE7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34671" y="2514998"/>
            <a:ext cx="1708964" cy="697104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es-ES" sz="11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9" name="Marcador de texto 22">
            <a:extLst>
              <a:ext uri="{FF2B5EF4-FFF2-40B4-BE49-F238E27FC236}">
                <a16:creationId xmlns:a16="http://schemas.microsoft.com/office/drawing/2014/main" id="{57BD450E-D594-1D9D-B0A9-3872D33D5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18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EC14038-7E36-EA3F-FE97-57AAA85866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181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F64028-C1E4-6E5A-077A-F0DC4E93D88F}"/>
              </a:ext>
            </a:extLst>
          </p:cNvPr>
          <p:cNvSpPr/>
          <p:nvPr userDrawn="1"/>
        </p:nvSpPr>
        <p:spPr>
          <a:xfrm rot="16200000">
            <a:off x="1121266" y="3701255"/>
            <a:ext cx="590795" cy="590795"/>
          </a:xfrm>
          <a:prstGeom prst="ellipse">
            <a:avLst/>
          </a:prstGeom>
          <a:solidFill>
            <a:srgbClr val="14A8ED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B262B70-7A8F-7D2C-2F27-0CFDB3631BF3}"/>
              </a:ext>
            </a:extLst>
          </p:cNvPr>
          <p:cNvSpPr/>
          <p:nvPr userDrawn="1"/>
        </p:nvSpPr>
        <p:spPr>
          <a:xfrm rot="16200000">
            <a:off x="5302926" y="3701255"/>
            <a:ext cx="590795" cy="590795"/>
          </a:xfrm>
          <a:prstGeom prst="ellipse">
            <a:avLst/>
          </a:prstGeom>
          <a:solidFill>
            <a:srgbClr val="08459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DBA03956-E53A-71AA-08CD-AA697C565EE1}"/>
              </a:ext>
            </a:extLst>
          </p:cNvPr>
          <p:cNvSpPr/>
          <p:nvPr userDrawn="1"/>
        </p:nvSpPr>
        <p:spPr>
          <a:xfrm rot="16200000">
            <a:off x="7393756" y="3701255"/>
            <a:ext cx="590795" cy="590795"/>
          </a:xfrm>
          <a:prstGeom prst="ellipse">
            <a:avLst/>
          </a:prstGeom>
          <a:solidFill>
            <a:srgbClr val="1E5080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9E6EBDEC-6656-C086-5B1A-1D9A992F650C}"/>
              </a:ext>
            </a:extLst>
          </p:cNvPr>
          <p:cNvSpPr/>
          <p:nvPr/>
        </p:nvSpPr>
        <p:spPr>
          <a:xfrm rot="16200000">
            <a:off x="3212096" y="3701255"/>
            <a:ext cx="590795" cy="590795"/>
          </a:xfrm>
          <a:prstGeom prst="ellipse">
            <a:avLst/>
          </a:prstGeom>
          <a:solidFill>
            <a:srgbClr val="1A6FBA"/>
          </a:solidFill>
          <a:ln>
            <a:noFill/>
          </a:ln>
          <a:effectLst>
            <a:outerShdw blurRad="95250" dist="25400" dir="9660000" sx="92000" sy="92000" rotWithShape="0">
              <a:schemeClr val="bg1">
                <a:lumMod val="50000"/>
                <a:alpha val="43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6" name="Marcador de texto 22">
            <a:extLst>
              <a:ext uri="{FF2B5EF4-FFF2-40B4-BE49-F238E27FC236}">
                <a16:creationId xmlns:a16="http://schemas.microsoft.com/office/drawing/2014/main" id="{A72A91CB-B117-9B4D-74E5-83F2F3FD67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52676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7" name="Marcador de texto 22">
            <a:extLst>
              <a:ext uri="{FF2B5EF4-FFF2-40B4-BE49-F238E27FC236}">
                <a16:creationId xmlns:a16="http://schemas.microsoft.com/office/drawing/2014/main" id="{C7F4E0AC-F2DA-5E55-11CC-24DB39EC87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4959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98" name="Marcador de texto 22">
            <a:extLst>
              <a:ext uri="{FF2B5EF4-FFF2-40B4-BE49-F238E27FC236}">
                <a16:creationId xmlns:a16="http://schemas.microsoft.com/office/drawing/2014/main" id="{676D1217-F2CA-98E1-6959-E2C83F8166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43171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99" name="Marcador de texto 22">
            <a:extLst>
              <a:ext uri="{FF2B5EF4-FFF2-40B4-BE49-F238E27FC236}">
                <a16:creationId xmlns:a16="http://schemas.microsoft.com/office/drawing/2014/main" id="{A4A6417D-D175-E129-0295-02D7A5CE78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42715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  <p:sp>
        <p:nvSpPr>
          <p:cNvPr id="100" name="Marcador de texto 22">
            <a:extLst>
              <a:ext uri="{FF2B5EF4-FFF2-40B4-BE49-F238E27FC236}">
                <a16:creationId xmlns:a16="http://schemas.microsoft.com/office/drawing/2014/main" id="{F40A0E92-6589-75D4-E20C-7E2501D001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33667" y="4537928"/>
            <a:ext cx="1708964" cy="49849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lang="es-ES" sz="1400" cap="all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TÍTULO</a:t>
            </a:r>
          </a:p>
        </p:txBody>
      </p:sp>
      <p:sp>
        <p:nvSpPr>
          <p:cNvPr id="101" name="Marcador de texto 22">
            <a:extLst>
              <a:ext uri="{FF2B5EF4-FFF2-40B4-BE49-F238E27FC236}">
                <a16:creationId xmlns:a16="http://schemas.microsoft.com/office/drawing/2014/main" id="{69D8E179-CEF9-FCB1-0861-31773A8DCA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33667" y="5063886"/>
            <a:ext cx="1708964" cy="973341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1200" spc="5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Agregar texto</a:t>
            </a:r>
          </a:p>
        </p:txBody>
      </p:sp>
    </p:spTree>
    <p:extLst>
      <p:ext uri="{BB962C8B-B14F-4D97-AF65-F5344CB8AC3E}">
        <p14:creationId xmlns:p14="http://schemas.microsoft.com/office/powerpoint/2010/main" val="349418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un fondo azul&#10;&#10;Descripción generada automáticamente con confianza baja">
            <a:extLst>
              <a:ext uri="{FF2B5EF4-FFF2-40B4-BE49-F238E27FC236}">
                <a16:creationId xmlns:a16="http://schemas.microsoft.com/office/drawing/2014/main" id="{39FF09A4-87F6-B95B-0E19-ED0F855E1D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A5F197-71EF-5221-0C72-6D77500935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5484" y="5447233"/>
            <a:ext cx="2571499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4406089" y="1266291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833480"/>
            <a:ext cx="3648728" cy="6024520"/>
          </a:xfrm>
          <a:prstGeom prst="rect">
            <a:avLst/>
          </a:prstGeom>
        </p:spPr>
        <p:txBody>
          <a:bodyPr lIns="720000" tIns="608400" rIns="720000" rtlCol="0" anchor="t">
            <a:normAutofit/>
          </a:bodyPr>
          <a:lstStyle>
            <a:lvl1pPr marL="0" indent="0" algn="ctr" rtl="0">
              <a:lnSpc>
                <a:spcPct val="90000"/>
              </a:lnSpc>
              <a:buNone/>
              <a:defRPr lang="es-ES" sz="1400" spc="4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817217"/>
            <a:ext cx="3648728" cy="204078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2351" y="2265844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60606" y="2535244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60605" y="2348662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0606" y="3543648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60605" y="4358216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60606" y="4552052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60605" y="5366620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60606" y="5560456"/>
            <a:ext cx="3381424" cy="15388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60605" y="3356885"/>
            <a:ext cx="3381425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9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2351" y="3301673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30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52351" y="4310260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3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52351" y="5317635"/>
            <a:ext cx="802867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4402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35693" y="246548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35692" y="2769514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4" name="Marcador de texto 17">
            <a:extLst>
              <a:ext uri="{FF2B5EF4-FFF2-40B4-BE49-F238E27FC236}">
                <a16:creationId xmlns:a16="http://schemas.microsoft.com/office/drawing/2014/main" id="{8A7C2A8B-EB4E-027C-1617-CD18B2F58D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35692" y="3764166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5" name="Marcador de texto 17">
            <a:extLst>
              <a:ext uri="{FF2B5EF4-FFF2-40B4-BE49-F238E27FC236}">
                <a16:creationId xmlns:a16="http://schemas.microsoft.com/office/drawing/2014/main" id="{476807FF-0153-D989-1210-16A9BB3CFA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35692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6" name="Marcador de texto 17">
            <a:extLst>
              <a:ext uri="{FF2B5EF4-FFF2-40B4-BE49-F238E27FC236}">
                <a16:creationId xmlns:a16="http://schemas.microsoft.com/office/drawing/2014/main" id="{0A643210-76F2-DC9C-C2E3-A4B535C8AE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42303" y="2459371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37" name="Marcador de texto 17">
            <a:extLst>
              <a:ext uri="{FF2B5EF4-FFF2-40B4-BE49-F238E27FC236}">
                <a16:creationId xmlns:a16="http://schemas.microsoft.com/office/drawing/2014/main" id="{397AB93E-947F-2434-6960-20608B794D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42303" y="2768578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38" name="Marcador de texto 17">
            <a:extLst>
              <a:ext uri="{FF2B5EF4-FFF2-40B4-BE49-F238E27FC236}">
                <a16:creationId xmlns:a16="http://schemas.microsoft.com/office/drawing/2014/main" id="{055E7203-4BC6-2547-320A-47E844E7E8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9733" y="3763419"/>
            <a:ext cx="2616101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marL="0" indent="0" algn="l">
              <a:buNone/>
              <a:defRPr lang="es-ES" sz="1000" b="1" i="0" cap="all" spc="150" baseline="0">
                <a:solidFill>
                  <a:srgbClr val="686868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40" name="Marcador de texto 17">
            <a:extLst>
              <a:ext uri="{FF2B5EF4-FFF2-40B4-BE49-F238E27FC236}">
                <a16:creationId xmlns:a16="http://schemas.microsoft.com/office/drawing/2014/main" id="{FCF07314-587A-A5B5-2114-7C4586D04F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39734" y="4059202"/>
            <a:ext cx="310341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0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794090E6-3F4F-A8C6-CB69-E04F82EBD80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68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D52AA0B9-D2FE-7DF3-F8D0-0A8134184EF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620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AA858C0E-7F72-9050-37AB-F1D2489E8B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472000" y="5050800"/>
            <a:ext cx="2044800" cy="1494000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 rtl="0">
              <a:buNone/>
              <a:defRPr lang="es-ES" sz="1200" spc="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he About…">
            <a:extLst>
              <a:ext uri="{FF2B5EF4-FFF2-40B4-BE49-F238E27FC236}">
                <a16:creationId xmlns:a16="http://schemas.microsoft.com/office/drawing/2014/main" id="{28F1CFED-82CC-114B-BA67-8DB7003DC820}"/>
              </a:ext>
            </a:extLst>
          </p:cNvPr>
          <p:cNvSpPr txBox="1"/>
          <p:nvPr userDrawn="1"/>
        </p:nvSpPr>
        <p:spPr>
          <a:xfrm>
            <a:off x="2368800" y="1036246"/>
            <a:ext cx="433291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4800" b="1" kern="1000" spc="300" dirty="0">
                <a:solidFill>
                  <a:srgbClr val="E2E3E1"/>
                </a:solidFill>
                <a:latin typeface="Montserrat" pitchFamily="2" charset="77"/>
                <a:cs typeface="Helvetica"/>
              </a:rPr>
              <a:t>CONTENIDO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22FB4C1-1DAF-3097-2EC4-3470EFF4ACEC}"/>
              </a:ext>
            </a:extLst>
          </p:cNvPr>
          <p:cNvCxnSpPr>
            <a:cxnSpLocks/>
          </p:cNvCxnSpPr>
          <p:nvPr userDrawn="1"/>
        </p:nvCxnSpPr>
        <p:spPr>
          <a:xfrm>
            <a:off x="3989032" y="1891752"/>
            <a:ext cx="1165936" cy="0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prstDash val="solid"/>
          </a:ln>
          <a:effectLst>
            <a:outerShdw blurRad="40000" dist="20000" dir="5400000" sx="89000" sy="89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2590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01.</a:t>
            </a:r>
          </a:p>
        </p:txBody>
      </p:sp>
      <p:sp>
        <p:nvSpPr>
          <p:cNvPr id="23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2590" y="3696755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02.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68404" y="2382820"/>
            <a:ext cx="773899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03.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1270" y="3687553"/>
            <a:ext cx="851033" cy="61446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0" indent="0" algn="l">
              <a:buNone/>
              <a:defRPr lang="es-ES" sz="3600" b="1" i="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</a:lstStyle>
          <a:p>
            <a:pPr lvl="0" rtl="0"/>
            <a:r>
              <a:rPr lang="es-ES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66967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37200" y="1000800"/>
            <a:ext cx="3610800" cy="5122800"/>
          </a:xfrm>
          <a:prstGeom prst="rect">
            <a:avLst/>
          </a:prstGeom>
        </p:spPr>
        <p:txBody>
          <a:bodyPr lIns="576000" tIns="561600" rIns="576000" rtlCol="0">
            <a:normAutofit/>
          </a:bodyPr>
          <a:lstStyle>
            <a:lvl1pPr marL="0" indent="0" algn="ctr" rtl="0">
              <a:buNone/>
              <a:defRPr lang="es-ES" sz="1400" spc="3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48B13D66-5DC5-255E-ABBD-81418BD7E6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7200" y="4255200"/>
            <a:ext cx="3610800" cy="186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4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1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</p:spTree>
    <p:extLst>
      <p:ext uri="{BB962C8B-B14F-4D97-AF65-F5344CB8AC3E}">
        <p14:creationId xmlns:p14="http://schemas.microsoft.com/office/powerpoint/2010/main" val="67037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4000" y="12168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200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04000" y="3585600"/>
            <a:ext cx="3888000" cy="2214000"/>
          </a:xfrm>
          <a:prstGeom prst="rect">
            <a:avLst/>
          </a:prstGeom>
        </p:spPr>
        <p:txBody>
          <a:bodyPr lIns="576000" tIns="46800" rIns="576000" rtlCol="0" anchor="ctr">
            <a:normAutofit/>
          </a:bodyPr>
          <a:lstStyle>
            <a:lvl1pPr marL="0" indent="0" algn="ctr" rtl="0">
              <a:lnSpc>
                <a:spcPct val="120000"/>
              </a:lnSpc>
              <a:buNone/>
              <a:defRPr lang="es-ES" sz="14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9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4836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6572515" y="1266291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4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92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24" name="Marcador de texto 17">
            <a:extLst>
              <a:ext uri="{FF2B5EF4-FFF2-40B4-BE49-F238E27FC236}">
                <a16:creationId xmlns:a16="http://schemas.microsoft.com/office/drawing/2014/main" id="{A0CA764B-2F32-5185-0F0E-441D051729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1591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5" name="Marcador de texto 17">
            <a:extLst>
              <a:ext uri="{FF2B5EF4-FFF2-40B4-BE49-F238E27FC236}">
                <a16:creationId xmlns:a16="http://schemas.microsoft.com/office/drawing/2014/main" id="{F5728FB8-D2CD-7081-B340-3E11A5354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0715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" name="Marcador de texto 17">
            <a:extLst>
              <a:ext uri="{FF2B5EF4-FFF2-40B4-BE49-F238E27FC236}">
                <a16:creationId xmlns:a16="http://schemas.microsoft.com/office/drawing/2014/main" id="{CD0D4DC7-28EA-E67B-CE48-DB167CDC59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5839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40000" y="3852621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669200" y="3852621"/>
            <a:ext cx="1965600" cy="2566800"/>
          </a:xfrm>
          <a:prstGeom prst="rect">
            <a:avLst/>
          </a:prstGeom>
        </p:spPr>
        <p:txBody>
          <a:bodyPr lIns="216000" tIns="374400" rIns="216000" rtlCol="0" anchor="t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E067E1CE-05F3-3CBB-CFD4-BD8C78B7DD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9200" y="5154425"/>
            <a:ext cx="1965600" cy="12688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88000"/>
                </a:schemeClr>
              </a:gs>
              <a:gs pos="23000">
                <a:schemeClr val="accent1">
                  <a:lumMod val="89000"/>
                  <a:alpha val="88000"/>
                </a:schemeClr>
              </a:gs>
              <a:gs pos="68000">
                <a:schemeClr val="accent1">
                  <a:lumMod val="75000"/>
                  <a:alpha val="87000"/>
                </a:schemeClr>
              </a:gs>
              <a:gs pos="97000">
                <a:schemeClr val="accent1">
                  <a:lumMod val="70000"/>
                  <a:alpha val="8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432000" tIns="72000" rIns="432000" bIns="72000" rtlCol="0" anchor="ctr">
            <a:normAutofit/>
          </a:bodyPr>
          <a:lstStyle>
            <a:lvl1pPr marL="0" indent="0" algn="ctr">
              <a:buNone/>
              <a:defRPr lang="es-ES" sz="1200" i="0" cap="none" spc="20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un título</a:t>
            </a:r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CA37364F-5CFA-FBDE-115D-327BBCD796D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40000" y="1008000"/>
            <a:ext cx="1965600" cy="2566800"/>
          </a:xfrm>
          <a:prstGeom prst="rect">
            <a:avLst/>
          </a:prstGeom>
        </p:spPr>
        <p:txBody>
          <a:bodyPr lIns="216000" rIns="216000" rtlCol="0" anchor="ctr">
            <a:normAutofit/>
          </a:bodyPr>
          <a:lstStyle>
            <a:lvl1pPr marL="0" indent="0" algn="ctr" rtl="0">
              <a:buNone/>
              <a:defRPr lang="es-ES" sz="1200" spc="200" baseline="0">
                <a:solidFill>
                  <a:srgbClr val="7C7C7C"/>
                </a:solidFill>
              </a:defRPr>
            </a:lvl1pPr>
          </a:lstStyle>
          <a:p>
            <a:pPr rtl="0"/>
            <a:r>
              <a:rPr lang="es-ES" dirty="0"/>
              <a:t>Haga clic para agregar una imagen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36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301153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SmartArt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5" name="Marcador de SmartArt 24">
            <a:extLst>
              <a:ext uri="{FF2B5EF4-FFF2-40B4-BE49-F238E27FC236}">
                <a16:creationId xmlns:a16="http://schemas.microsoft.com/office/drawing/2014/main" id="{76AD4C4E-4A46-5B0E-CDD2-4EFA36B4FB6A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4464049" y="1098550"/>
            <a:ext cx="4384675" cy="5191125"/>
          </a:xfrm>
        </p:spPr>
        <p:txBody>
          <a:bodyPr lIns="288000" rIns="288000" anchor="ctr">
            <a:normAutofit/>
          </a:bodyPr>
          <a:lstStyle>
            <a:lvl1pPr marL="0" indent="0" algn="ctr">
              <a:buNone/>
              <a:defRPr sz="1200">
                <a:solidFill>
                  <a:srgbClr val="7C7C7C"/>
                </a:solidFill>
              </a:defRPr>
            </a:lvl1pPr>
          </a:lstStyle>
          <a:p>
            <a:r>
              <a:rPr lang="es-ES" dirty="0"/>
              <a:t>Insertar elemento gráfico SmartArt</a:t>
            </a:r>
          </a:p>
        </p:txBody>
      </p:sp>
      <p:sp>
        <p:nvSpPr>
          <p:cNvPr id="26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27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  <p:sp>
        <p:nvSpPr>
          <p:cNvPr id="28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0975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85" userDrawn="1">
          <p15:clr>
            <a:srgbClr val="FBAE40"/>
          </p15:clr>
        </p15:guide>
        <p15:guide id="2" pos="28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con contenido multi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11" name="Marcador de texto 17">
            <a:extLst>
              <a:ext uri="{FF2B5EF4-FFF2-40B4-BE49-F238E27FC236}">
                <a16:creationId xmlns:a16="http://schemas.microsoft.com/office/drawing/2014/main" id="{88200DBC-84FE-5D9C-1B77-390356BFC7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00" y="2170800"/>
            <a:ext cx="3381425" cy="44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1600" b="0" i="0" cap="none" spc="150" baseline="0">
                <a:solidFill>
                  <a:srgbClr val="7F7F7F"/>
                </a:solidFill>
                <a:latin typeface="Montserrat" pitchFamily="2" charset="77"/>
              </a:defRPr>
            </a:lvl1pPr>
          </a:lstStyle>
          <a:p>
            <a:pPr lvl="0" rtl="0"/>
            <a:r>
              <a:rPr lang="es-ES" dirty="0"/>
              <a:t>Haga clic para agregar subtítulo</a:t>
            </a:r>
          </a:p>
        </p:txBody>
      </p:sp>
      <p:sp>
        <p:nvSpPr>
          <p:cNvPr id="13" name="Marcador de texto 17">
            <a:extLst>
              <a:ext uri="{FF2B5EF4-FFF2-40B4-BE49-F238E27FC236}">
                <a16:creationId xmlns:a16="http://schemas.microsoft.com/office/drawing/2014/main" id="{0F781AF8-9E23-F38E-9875-1C3EA95D72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8801" y="1094400"/>
            <a:ext cx="3381424" cy="101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lvl1pPr marL="0" indent="0" algn="l">
              <a:buNone/>
              <a:defRPr lang="es-ES" sz="3600" b="1" i="0" cap="all" spc="150" baseline="0">
                <a:solidFill>
                  <a:srgbClr val="464747"/>
                </a:solidFill>
                <a:latin typeface="Montserrat SemiBold" pitchFamily="2" charset="77"/>
              </a:defRPr>
            </a:lvl1pPr>
          </a:lstStyle>
          <a:p>
            <a:pPr lvl="0" rtl="0"/>
            <a:r>
              <a:rPr lang="es-ES" dirty="0"/>
              <a:t>agregar TÍTULO</a:t>
            </a:r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36" hasCustomPrompt="1"/>
          </p:nvPr>
        </p:nvSpPr>
        <p:spPr>
          <a:xfrm>
            <a:off x="4464049" y="1098549"/>
            <a:ext cx="4384675" cy="5191125"/>
          </a:xfrm>
        </p:spPr>
        <p:txBody>
          <a:bodyPr tIns="982800">
            <a:normAutofit/>
          </a:bodyPr>
          <a:lstStyle>
            <a:lvl1pPr marL="0" indent="0" algn="ctr">
              <a:buNone/>
              <a:defRPr sz="1200" baseline="0">
                <a:solidFill>
                  <a:srgbClr val="D0D0D0"/>
                </a:solidFill>
              </a:defRPr>
            </a:lvl1pPr>
          </a:lstStyle>
          <a:p>
            <a:r>
              <a:rPr lang="es-ES" dirty="0"/>
              <a:t>Haga clic para Insertar contenido</a:t>
            </a:r>
          </a:p>
        </p:txBody>
      </p:sp>
      <p:sp>
        <p:nvSpPr>
          <p:cNvPr id="14" name="The About…">
            <a:extLst>
              <a:ext uri="{FF2B5EF4-FFF2-40B4-BE49-F238E27FC236}">
                <a16:creationId xmlns:a16="http://schemas.microsoft.com/office/drawing/2014/main" id="{53215FDE-E9BE-FA41-B52C-959E9D4E6695}"/>
              </a:ext>
            </a:extLst>
          </p:cNvPr>
          <p:cNvSpPr txBox="1"/>
          <p:nvPr userDrawn="1"/>
        </p:nvSpPr>
        <p:spPr>
          <a:xfrm>
            <a:off x="8022624" y="5866673"/>
            <a:ext cx="6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Aft>
                <a:spcPts val="600"/>
              </a:spcAft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endParaRPr lang="es-ES" sz="4800" b="1" kern="1000" spc="300" dirty="0">
              <a:solidFill>
                <a:srgbClr val="E2E3E1"/>
              </a:solidFill>
              <a:latin typeface="Montserrat" pitchFamily="2" charset="77"/>
              <a:cs typeface="Helvetica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FBC77FD-7499-5324-AAE4-1D5E9F79A14F}"/>
              </a:ext>
            </a:extLst>
          </p:cNvPr>
          <p:cNvSpPr/>
          <p:nvPr userDrawn="1"/>
        </p:nvSpPr>
        <p:spPr>
          <a:xfrm>
            <a:off x="-1" y="6572767"/>
            <a:ext cx="9144001" cy="2852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92A9541-F771-D66F-8C08-3D58E76362B4}"/>
              </a:ext>
            </a:extLst>
          </p:cNvPr>
          <p:cNvSpPr/>
          <p:nvPr userDrawn="1"/>
        </p:nvSpPr>
        <p:spPr>
          <a:xfrm>
            <a:off x="7808924" y="6639405"/>
            <a:ext cx="93968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>
              <a:defRPr sz="8000" b="0">
                <a:solidFill>
                  <a:srgbClr val="2C2E3C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s-ES" sz="700" b="0" i="0" kern="700" spc="50" dirty="0">
                <a:solidFill>
                  <a:schemeClr val="bg1">
                    <a:lumMod val="7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DIAPOSITIVA</a:t>
            </a:r>
            <a:r>
              <a:rPr lang="es-ES" sz="700" b="0" i="0" spc="190" dirty="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  <a:ea typeface="Roboto Black"/>
                <a:cs typeface="Helvetica Light"/>
                <a:sym typeface="Roboto Black"/>
              </a:rPr>
              <a:t> </a:t>
            </a:r>
            <a:r>
              <a:rPr lang="es-ES" sz="700" b="0" i="0" dirty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t> </a:t>
            </a:r>
            <a:fld id="{8E3DB9DB-9B55-1945-A906-7B7B0C2F5F8A}" type="slidenum">
              <a:rPr lang="es-ES" sz="900" b="0" i="0" smtClean="0">
                <a:solidFill>
                  <a:schemeClr val="bg1">
                    <a:lumMod val="65000"/>
                  </a:schemeClr>
                </a:solidFill>
                <a:latin typeface="Montserrat Medium" pitchFamily="2" charset="77"/>
                <a:cs typeface="Helvetica Neue Medium"/>
              </a:rPr>
              <a:pPr algn="r">
                <a:defRPr sz="8000" b="0">
                  <a:solidFill>
                    <a:srgbClr val="2C2E3C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pPr>
              <a:t>‹Nº›</a:t>
            </a:fld>
            <a:endParaRPr lang="es-ES" sz="700" b="0" i="0" spc="190" dirty="0">
              <a:solidFill>
                <a:schemeClr val="bg1">
                  <a:lumMod val="65000"/>
                </a:schemeClr>
              </a:solidFill>
              <a:latin typeface="Montserrat Light" pitchFamily="2" charset="77"/>
              <a:ea typeface="Roboto Black"/>
              <a:cs typeface="Helvetica Light"/>
              <a:sym typeface="Roboto Black"/>
            </a:endParaRP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845B9658-E538-5E40-B3FF-3D6451C5BF5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2617" y="6571295"/>
            <a:ext cx="6730800" cy="286705"/>
          </a:xfrm>
          <a:prstGeom prst="rect">
            <a:avLst/>
          </a:prstGeom>
          <a:ln>
            <a:noFill/>
          </a:ln>
        </p:spPr>
        <p:txBody>
          <a:bodyPr lIns="36000" tIns="0" rIns="0" bIns="0" rtlCol="0" anchor="ctr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lang="es-ES" sz="900" spc="5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dirty="0"/>
              <a:t>Titulo del proyecto</a:t>
            </a:r>
          </a:p>
        </p:txBody>
      </p:sp>
      <p:sp>
        <p:nvSpPr>
          <p:cNvPr id="16" name="Marcador de texto 17">
            <a:extLst>
              <a:ext uri="{FF2B5EF4-FFF2-40B4-BE49-F238E27FC236}">
                <a16:creationId xmlns:a16="http://schemas.microsoft.com/office/drawing/2014/main" id="{1C2E79A8-AE62-BE30-5739-C86EE0036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8800" y="2861590"/>
            <a:ext cx="3381424" cy="682238"/>
          </a:xfrm>
          <a:prstGeom prst="rect">
            <a:avLst/>
          </a:prstGeom>
        </p:spPr>
        <p:txBody>
          <a:bodyPr lIns="0" tIns="0" rIns="0" bIns="0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es-ES" sz="1200" b="0" i="0" cap="none" spc="100" baseline="0">
                <a:solidFill>
                  <a:srgbClr val="7F7F7F"/>
                </a:solidFill>
              </a:defRPr>
            </a:lvl1pPr>
          </a:lstStyle>
          <a:p>
            <a:pPr lvl="0" rtl="0"/>
            <a:r>
              <a:rPr lang="es-ES" dirty="0"/>
              <a:t>Haga clic para agregar una descripción de título</a:t>
            </a:r>
          </a:p>
          <a:p>
            <a:pPr lvl="0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64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4921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71057"/>
            <a:ext cx="7886700" cy="370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66815D90-A5FB-D34A-851E-052709078845}" type="datetime1">
              <a:rPr lang="es-ES" smtClean="0"/>
              <a:t>09/07/2025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00595991-7FD8-9041-9864-A9A00B37A2A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BCAC4A-F576-8F4D-99CA-7F7FAF783745}"/>
              </a:ext>
            </a:extLst>
          </p:cNvPr>
          <p:cNvSpPr/>
          <p:nvPr/>
        </p:nvSpPr>
        <p:spPr>
          <a:xfrm>
            <a:off x="3" y="3"/>
            <a:ext cx="9144001" cy="805845"/>
          </a:xfrm>
          <a:prstGeom prst="rect">
            <a:avLst/>
          </a:prstGeom>
          <a:gradFill flip="none" rotWithShape="1">
            <a:gsLst>
              <a:gs pos="28000">
                <a:schemeClr val="bg1"/>
              </a:gs>
              <a:gs pos="100000">
                <a:srgbClr val="EFEFE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8BFFC8"/>
              </a:solidFill>
            </a:endParaRPr>
          </a:p>
        </p:txBody>
      </p:sp>
      <p:pic>
        <p:nvPicPr>
          <p:cNvPr id="9" name="Imagen 8" descr="Sin título-5.png">
            <a:extLst>
              <a:ext uri="{FF2B5EF4-FFF2-40B4-BE49-F238E27FC236}">
                <a16:creationId xmlns:a16="http://schemas.microsoft.com/office/drawing/2014/main" id="{6C6BEB64-9553-A447-869C-0BA443BB3D5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0850" y="143366"/>
            <a:ext cx="684870" cy="662482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9512E87C-50F3-9E23-862A-A367088332A0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93675" y="30511"/>
            <a:ext cx="3489325" cy="7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72" r:id="rId16"/>
    <p:sldLayoutId id="2147483766" r:id="rId17"/>
    <p:sldLayoutId id="2147483767" r:id="rId18"/>
    <p:sldLayoutId id="2147483768" r:id="rId19"/>
    <p:sldLayoutId id="2147483771" r:id="rId20"/>
    <p:sldLayoutId id="2147483769" r:id="rId2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bg2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E1A5177-7ADF-6A4A-8F2C-3C7A5F91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26" y="1409039"/>
            <a:ext cx="5674074" cy="4039921"/>
          </a:xfrm>
        </p:spPr>
        <p:txBody>
          <a:bodyPr>
            <a:normAutofit/>
          </a:bodyPr>
          <a:lstStyle/>
          <a:p>
            <a:r>
              <a:rPr lang="es-ES" sz="3200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CBCD52-2BF7-BEC6-6719-8F89FD874BEA}"/>
              </a:ext>
            </a:extLst>
          </p:cNvPr>
          <p:cNvSpPr txBox="1"/>
          <p:nvPr/>
        </p:nvSpPr>
        <p:spPr>
          <a:xfrm>
            <a:off x="5309755" y="5704608"/>
            <a:ext cx="3834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Montserrat" panose="00000500000000000000" pitchFamily="2" charset="0"/>
              </a:rPr>
              <a:t>Javier González Pérez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  <a:latin typeface="Montserrat" panose="00000500000000000000" pitchFamily="2" charset="0"/>
              </a:rPr>
              <a:t>Tutor: Javier Conde Díaz</a:t>
            </a:r>
          </a:p>
        </p:txBody>
      </p:sp>
    </p:spTree>
    <p:extLst>
      <p:ext uri="{BB962C8B-B14F-4D97-AF65-F5344CB8AC3E}">
        <p14:creationId xmlns:p14="http://schemas.microsoft.com/office/powerpoint/2010/main" val="2323613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2528-BCA8-98CA-94E8-E3E80ADC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01D6B84-BC9C-4C46-57B7-7B0DFDAE21D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E0A990-C4FE-BB60-220D-0D678023276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332399"/>
          </a:xfrm>
        </p:spPr>
        <p:txBody>
          <a:bodyPr/>
          <a:lstStyle/>
          <a:p>
            <a:r>
              <a:rPr lang="es-ES" sz="2400" dirty="0"/>
              <a:t>Desarrollo del sistema experimental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834D6E-3BEE-AF15-785D-CFF30AD7FBEA}"/>
              </a:ext>
            </a:extLst>
          </p:cNvPr>
          <p:cNvSpPr txBox="1"/>
          <p:nvPr/>
        </p:nvSpPr>
        <p:spPr>
          <a:xfrm>
            <a:off x="538485" y="1866043"/>
            <a:ext cx="597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B6FB9"/>
                </a:solidFill>
              </a:rPr>
              <a:t>EVALUACIÓN MEDIANTE TEST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7962EEC-1EE0-6DF0-70B3-6FF03FF578A6}"/>
              </a:ext>
            </a:extLst>
          </p:cNvPr>
          <p:cNvSpPr txBox="1"/>
          <p:nvPr/>
        </p:nvSpPr>
        <p:spPr>
          <a:xfrm>
            <a:off x="4071219" y="2350995"/>
            <a:ext cx="4630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GEMINI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E464BD-188E-17E5-664D-F6756D71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49" y="3047047"/>
            <a:ext cx="70580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83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9AB63-F786-5418-BB5C-B181907E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3AAC216-2A81-ABA9-FEB6-0A9052974D6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602400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48543E-ED54-FA24-114D-D08F9B1D441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332399"/>
          </a:xfrm>
        </p:spPr>
        <p:txBody>
          <a:bodyPr/>
          <a:lstStyle/>
          <a:p>
            <a:r>
              <a:rPr lang="es-ES" sz="2400" dirty="0"/>
              <a:t>Desarrollo del sistema experimental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95117F-48E1-E718-8E1D-C776483E5BE2}"/>
              </a:ext>
            </a:extLst>
          </p:cNvPr>
          <p:cNvSpPr txBox="1"/>
          <p:nvPr/>
        </p:nvSpPr>
        <p:spPr>
          <a:xfrm>
            <a:off x="538485" y="1866043"/>
            <a:ext cx="597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B6FB9"/>
                </a:solidFill>
              </a:rPr>
              <a:t>EVALUACIÓN MEDIANTE TEST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07C777-746B-E8A1-F8F4-C392AA048085}"/>
              </a:ext>
            </a:extLst>
          </p:cNvPr>
          <p:cNvSpPr txBox="1"/>
          <p:nvPr/>
        </p:nvSpPr>
        <p:spPr>
          <a:xfrm>
            <a:off x="3353104" y="2401252"/>
            <a:ext cx="4630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GPT-4 MINI</a:t>
            </a:r>
          </a:p>
        </p:txBody>
      </p:sp>
      <p:pic>
        <p:nvPicPr>
          <p:cNvPr id="18" name="Imagen 17" descr="Diagrama&#10;&#10;El contenido generado por IA puede ser incorrecto.">
            <a:extLst>
              <a:ext uri="{FF2B5EF4-FFF2-40B4-BE49-F238E27FC236}">
                <a16:creationId xmlns:a16="http://schemas.microsoft.com/office/drawing/2014/main" id="{1CB60033-B60B-E105-4DBA-36DDBC897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00" y="3374374"/>
            <a:ext cx="7563513" cy="17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0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3896-DB0D-F492-A3BE-2CA02F34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6510807-F4CA-E5AC-3658-90BA5153776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16CC74-ABEF-3AC6-3C85-60990577CF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332399"/>
          </a:xfrm>
        </p:spPr>
        <p:txBody>
          <a:bodyPr/>
          <a:lstStyle/>
          <a:p>
            <a:r>
              <a:rPr lang="es-ES" sz="2400" dirty="0"/>
              <a:t>Resultados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B8BFF6-553A-1791-87E4-D5C49AD2372D}"/>
              </a:ext>
            </a:extLst>
          </p:cNvPr>
          <p:cNvSpPr txBox="1"/>
          <p:nvPr/>
        </p:nvSpPr>
        <p:spPr>
          <a:xfrm>
            <a:off x="538484" y="1684298"/>
            <a:ext cx="597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B6FB9"/>
                </a:solidFill>
              </a:rPr>
              <a:t>Resultados de las preguntas de test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58F26411-91AF-EF94-227F-F1DD0E2A56E4}"/>
              </a:ext>
            </a:extLst>
          </p:cNvPr>
          <p:cNvSpPr txBox="1">
            <a:spLocks/>
          </p:cNvSpPr>
          <p:nvPr/>
        </p:nvSpPr>
        <p:spPr>
          <a:xfrm>
            <a:off x="538485" y="2698929"/>
            <a:ext cx="4983362" cy="302031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C3AD55-5C15-572E-F105-946DB7DA7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23" y="3119121"/>
            <a:ext cx="4901258" cy="324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C499CEF0-2D1B-8DBC-C389-63D15F2709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5381"/>
          <a:stretch>
            <a:fillRect/>
          </a:stretch>
        </p:blipFill>
        <p:spPr>
          <a:xfrm>
            <a:off x="658800" y="2260725"/>
            <a:ext cx="8010525" cy="85839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9D45254-8412-F23E-35D9-98D93D88B838}"/>
              </a:ext>
            </a:extLst>
          </p:cNvPr>
          <p:cNvSpPr txBox="1"/>
          <p:nvPr/>
        </p:nvSpPr>
        <p:spPr>
          <a:xfrm>
            <a:off x="354520" y="3119121"/>
            <a:ext cx="33799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Gemini </a:t>
            </a:r>
          </a:p>
          <a:p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Alta efectividad inicial</a:t>
            </a:r>
          </a:p>
          <a:p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Degradación semántica notable tras múltiples iteraciones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Decrecimiento no lineal con tendencia asintótica</a:t>
            </a:r>
          </a:p>
          <a:p>
            <a:endParaRPr lang="es-ES" b="1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21090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DCAAC-4C03-845B-B1B5-521E26F05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77CF801-3FD7-4013-90F5-39C1F4544D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F0F746-1454-4EEF-F8D7-2106F63116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332399"/>
          </a:xfrm>
        </p:spPr>
        <p:txBody>
          <a:bodyPr/>
          <a:lstStyle/>
          <a:p>
            <a:r>
              <a:rPr lang="es-ES" sz="2400" dirty="0"/>
              <a:t>Resultados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515E26-35AE-7DBA-4890-CD58C79EE567}"/>
              </a:ext>
            </a:extLst>
          </p:cNvPr>
          <p:cNvSpPr txBox="1"/>
          <p:nvPr/>
        </p:nvSpPr>
        <p:spPr>
          <a:xfrm>
            <a:off x="538484" y="1684298"/>
            <a:ext cx="597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B6FB9"/>
                </a:solidFill>
              </a:rPr>
              <a:t>Resultados de las preguntas de test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0A4BB99E-512F-6C27-C9C8-F1033844779C}"/>
              </a:ext>
            </a:extLst>
          </p:cNvPr>
          <p:cNvSpPr txBox="1">
            <a:spLocks/>
          </p:cNvSpPr>
          <p:nvPr/>
        </p:nvSpPr>
        <p:spPr>
          <a:xfrm>
            <a:off x="538485" y="2698929"/>
            <a:ext cx="4983362" cy="302031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7264AB3-356E-D62C-34F2-0951187D358E}"/>
              </a:ext>
            </a:extLst>
          </p:cNvPr>
          <p:cNvSpPr txBox="1"/>
          <p:nvPr/>
        </p:nvSpPr>
        <p:spPr>
          <a:xfrm>
            <a:off x="354520" y="3119121"/>
            <a:ext cx="337997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GPT-4 Mini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464747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Menor efectividad inicial</a:t>
            </a:r>
          </a:p>
          <a:p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La caída es más gradual,  con una degradación moderada tras la primera iteración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Mantiene una mayor estabilidad tras las primeras iteraciones</a:t>
            </a:r>
          </a:p>
          <a:p>
            <a:endParaRPr lang="es-ES" b="1" dirty="0"/>
          </a:p>
          <a:p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F86E30-BFF7-6786-375D-499C34BC6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997" y="3119121"/>
            <a:ext cx="4803629" cy="317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D3C4DAAC-34FE-15CB-D54B-A405782B4B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6923"/>
          <a:stretch>
            <a:fillRect/>
          </a:stretch>
        </p:blipFill>
        <p:spPr>
          <a:xfrm>
            <a:off x="538484" y="2186821"/>
            <a:ext cx="8010525" cy="8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47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511FC-8449-01EE-A5F4-8773A10E1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CC5EEDC-C684-6911-606C-04EA5AB26C8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6A8A58-FE23-D22C-C0DC-DA859D8A28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332399"/>
          </a:xfrm>
        </p:spPr>
        <p:txBody>
          <a:bodyPr/>
          <a:lstStyle/>
          <a:p>
            <a:r>
              <a:rPr lang="es-ES" sz="2400" dirty="0"/>
              <a:t>Conclusiones y líneas futuras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32BE364E-A656-FCFC-C807-CB3A386005F0}"/>
              </a:ext>
            </a:extLst>
          </p:cNvPr>
          <p:cNvSpPr txBox="1">
            <a:spLocks/>
          </p:cNvSpPr>
          <p:nvPr/>
        </p:nvSpPr>
        <p:spPr>
          <a:xfrm>
            <a:off x="538485" y="2698929"/>
            <a:ext cx="4983362" cy="302031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4C15E5-BBAD-DABD-0BA0-D387D28C91F5}"/>
              </a:ext>
            </a:extLst>
          </p:cNvPr>
          <p:cNvSpPr txBox="1"/>
          <p:nvPr/>
        </p:nvSpPr>
        <p:spPr>
          <a:xfrm>
            <a:off x="5007543" y="1878990"/>
            <a:ext cx="3379976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Líneas futuras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464747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Ampliar el corpus</a:t>
            </a:r>
          </a:p>
          <a:p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Analizar el parámetro temperatura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Evaluar nuevos 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Aplicar nuevos dominios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Mejorar la generación de preguntas</a:t>
            </a:r>
          </a:p>
          <a:p>
            <a:endParaRPr lang="es-ES" b="1" dirty="0"/>
          </a:p>
          <a:p>
            <a:endParaRPr lang="es-E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F9D12C-7383-807C-DE00-7A79E265CB25}"/>
              </a:ext>
            </a:extLst>
          </p:cNvPr>
          <p:cNvSpPr txBox="1"/>
          <p:nvPr/>
        </p:nvSpPr>
        <p:spPr>
          <a:xfrm>
            <a:off x="538485" y="1789521"/>
            <a:ext cx="3379976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Conclusiones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464747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Se observa una degradación no lineal de la información</a:t>
            </a:r>
          </a:p>
          <a:p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El sistema de evaluación tipo test revela errores que las métricas automáticas no detectan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Se evidencia la necesidad de evaluaciones más profundas para usos críticos</a:t>
            </a:r>
          </a:p>
          <a:p>
            <a:endParaRPr lang="es-ES" b="1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63561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042237-46EE-60CA-BE4B-B853C208C7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0959D4-6242-B9AE-1222-0BC6AEE7F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669"/>
          <a:stretch/>
        </p:blipFill>
        <p:spPr>
          <a:xfrm>
            <a:off x="-1" y="803425"/>
            <a:ext cx="9144001" cy="5767870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0DE32C0-8EFD-133F-E297-1B3010E2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1" y="5031668"/>
            <a:ext cx="5920475" cy="13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9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380F18-DAE4-0A8C-66B4-1BA7DEF8F4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790" r="29790"/>
          <a:stretch/>
        </p:blipFill>
        <p:spPr>
          <a:xfrm>
            <a:off x="0" y="844062"/>
            <a:ext cx="3648728" cy="6013938"/>
          </a:xfrm>
          <a:prstGeom prst="rect">
            <a:avLst/>
          </a:prstGeom>
        </p:spPr>
      </p:pic>
      <p:sp>
        <p:nvSpPr>
          <p:cNvPr id="13" name="Marcador de texto 1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01.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9"/>
          </p:nvPr>
        </p:nvSpPr>
        <p:spPr>
          <a:xfrm>
            <a:off x="5260605" y="2348662"/>
            <a:ext cx="3381425" cy="141064"/>
          </a:xfrm>
        </p:spPr>
        <p:txBody>
          <a:bodyPr/>
          <a:lstStyle/>
          <a:p>
            <a:r>
              <a:rPr lang="es-ES" dirty="0"/>
              <a:t>Introducción y objetivos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0"/>
          </p:nvPr>
        </p:nvSpPr>
        <p:spPr>
          <a:xfrm>
            <a:off x="5260607" y="3084696"/>
            <a:ext cx="3381424" cy="718145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s-ES" dirty="0"/>
              <a:t>Fundamentos de los </a:t>
            </a:r>
            <a:r>
              <a:rPr lang="es-ES" dirty="0" err="1"/>
              <a:t>LLM’s</a:t>
            </a:r>
            <a:endParaRPr lang="es-ES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ES" dirty="0"/>
              <a:t>Métricas de autoevaluación</a:t>
            </a:r>
          </a:p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1"/>
          </p:nvPr>
        </p:nvSpPr>
        <p:spPr>
          <a:xfrm>
            <a:off x="5214988" y="3657259"/>
            <a:ext cx="3883395" cy="138499"/>
          </a:xfrm>
        </p:spPr>
        <p:txBody>
          <a:bodyPr/>
          <a:lstStyle/>
          <a:p>
            <a:r>
              <a:rPr lang="es-ES" dirty="0"/>
              <a:t>Evaluación mediante métricas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2"/>
          </p:nvPr>
        </p:nvSpPr>
        <p:spPr>
          <a:xfrm>
            <a:off x="5239052" y="3862097"/>
            <a:ext cx="3556031" cy="1282402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s-ES" dirty="0"/>
              <a:t>Implementación de la generación iterativa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ES" dirty="0"/>
              <a:t>Evaluación mediante métricas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ES" dirty="0"/>
              <a:t>Resultados de las métricas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3"/>
          </p:nvPr>
        </p:nvSpPr>
        <p:spPr>
          <a:xfrm>
            <a:off x="5179556" y="5469332"/>
            <a:ext cx="3381425" cy="141064"/>
          </a:xfrm>
        </p:spPr>
        <p:txBody>
          <a:bodyPr/>
          <a:lstStyle/>
          <a:p>
            <a:r>
              <a:rPr lang="es-ES" dirty="0"/>
              <a:t>Conclusiones y Líneas futuras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35"/>
          </p:nvPr>
        </p:nvSpPr>
        <p:spPr>
          <a:xfrm>
            <a:off x="5249830" y="2890860"/>
            <a:ext cx="3381425" cy="141064"/>
          </a:xfrm>
        </p:spPr>
        <p:txBody>
          <a:bodyPr/>
          <a:lstStyle/>
          <a:p>
            <a:r>
              <a:rPr lang="es-ES" dirty="0"/>
              <a:t>Marco teórico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36"/>
          </p:nvPr>
        </p:nvSpPr>
        <p:spPr>
          <a:xfrm>
            <a:off x="4446963" y="2890942"/>
            <a:ext cx="802867" cy="614469"/>
          </a:xfrm>
        </p:spPr>
        <p:txBody>
          <a:bodyPr/>
          <a:lstStyle/>
          <a:p>
            <a:r>
              <a:rPr lang="es-ES" dirty="0"/>
              <a:t>02.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37"/>
          </p:nvPr>
        </p:nvSpPr>
        <p:spPr>
          <a:xfrm>
            <a:off x="4436186" y="3598003"/>
            <a:ext cx="802867" cy="614469"/>
          </a:xfrm>
        </p:spPr>
        <p:txBody>
          <a:bodyPr/>
          <a:lstStyle/>
          <a:p>
            <a:r>
              <a:rPr lang="es-ES" dirty="0"/>
              <a:t>03.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38"/>
          </p:nvPr>
        </p:nvSpPr>
        <p:spPr>
          <a:xfrm>
            <a:off x="4376690" y="4635522"/>
            <a:ext cx="802867" cy="614469"/>
          </a:xfrm>
        </p:spPr>
        <p:txBody>
          <a:bodyPr/>
          <a:lstStyle/>
          <a:p>
            <a:r>
              <a:rPr lang="es-ES" dirty="0"/>
              <a:t>04.</a:t>
            </a:r>
          </a:p>
        </p:txBody>
      </p:sp>
      <p:sp>
        <p:nvSpPr>
          <p:cNvPr id="4" name="Marcador de texto 23">
            <a:extLst>
              <a:ext uri="{FF2B5EF4-FFF2-40B4-BE49-F238E27FC236}">
                <a16:creationId xmlns:a16="http://schemas.microsoft.com/office/drawing/2014/main" id="{2043BBDA-D079-9560-131B-A2580B8330EC}"/>
              </a:ext>
            </a:extLst>
          </p:cNvPr>
          <p:cNvSpPr txBox="1">
            <a:spLocks/>
          </p:cNvSpPr>
          <p:nvPr/>
        </p:nvSpPr>
        <p:spPr>
          <a:xfrm>
            <a:off x="4376689" y="5406463"/>
            <a:ext cx="802867" cy="614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600" b="1" i="0" kern="1200" cap="all" spc="150" baseline="0">
                <a:solidFill>
                  <a:schemeClr val="bg1">
                    <a:lumMod val="90000"/>
                  </a:schemeClr>
                </a:solidFill>
                <a:latin typeface="Montserrat light"/>
                <a:ea typeface="AppleMyungjo"/>
                <a:cs typeface="Montserrat light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05.</a:t>
            </a:r>
          </a:p>
        </p:txBody>
      </p:sp>
      <p:sp>
        <p:nvSpPr>
          <p:cNvPr id="9" name="Marcador de texto 16">
            <a:extLst>
              <a:ext uri="{FF2B5EF4-FFF2-40B4-BE49-F238E27FC236}">
                <a16:creationId xmlns:a16="http://schemas.microsoft.com/office/drawing/2014/main" id="{0081DF20-1DCB-F1D9-B01E-A73C5E37A033}"/>
              </a:ext>
            </a:extLst>
          </p:cNvPr>
          <p:cNvSpPr txBox="1">
            <a:spLocks/>
          </p:cNvSpPr>
          <p:nvPr/>
        </p:nvSpPr>
        <p:spPr>
          <a:xfrm>
            <a:off x="5179558" y="4695098"/>
            <a:ext cx="3883395" cy="138499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1" i="0" kern="1200" cap="all" spc="150" baseline="0">
                <a:solidFill>
                  <a:srgbClr val="686868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Evaluación mediante test</a:t>
            </a:r>
          </a:p>
        </p:txBody>
      </p:sp>
      <p:sp>
        <p:nvSpPr>
          <p:cNvPr id="12" name="Marcador de texto 17">
            <a:extLst>
              <a:ext uri="{FF2B5EF4-FFF2-40B4-BE49-F238E27FC236}">
                <a16:creationId xmlns:a16="http://schemas.microsoft.com/office/drawing/2014/main" id="{5FB22271-A5D7-09F1-7DB5-C54E36A22666}"/>
              </a:ext>
            </a:extLst>
          </p:cNvPr>
          <p:cNvSpPr txBox="1">
            <a:spLocks/>
          </p:cNvSpPr>
          <p:nvPr/>
        </p:nvSpPr>
        <p:spPr>
          <a:xfrm>
            <a:off x="5239051" y="4881065"/>
            <a:ext cx="3556031" cy="43601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000" b="0" i="0" kern="1200" cap="none" spc="10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q"/>
            </a:pPr>
            <a:r>
              <a:rPr lang="es-ES" dirty="0"/>
              <a:t>Evaluación mediante test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s-ES" dirty="0"/>
              <a:t>Resultado de las preguntas de test</a:t>
            </a:r>
          </a:p>
        </p:txBody>
      </p:sp>
    </p:spTree>
    <p:extLst>
      <p:ext uri="{BB962C8B-B14F-4D97-AF65-F5344CB8AC3E}">
        <p14:creationId xmlns:p14="http://schemas.microsoft.com/office/powerpoint/2010/main" val="202776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73A9-3A5E-4FC9-7929-58C452696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6B53F12-7A40-9109-B2C2-BA9E6575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492" y="3589063"/>
            <a:ext cx="2682472" cy="2004234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FE7C97C-7557-C6CD-10FC-500F32B0D02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8801" y="1908620"/>
            <a:ext cx="4983362" cy="6483826"/>
          </a:xfrm>
        </p:spPr>
        <p:txBody>
          <a:bodyPr/>
          <a:lstStyle/>
          <a:p>
            <a:r>
              <a:rPr lang="es-ES" b="1" dirty="0">
                <a:solidFill>
                  <a:srgbClr val="464747"/>
                </a:solidFill>
              </a:rPr>
              <a:t>¿Por qué este proyecto?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Uso de </a:t>
            </a:r>
            <a:r>
              <a:rPr lang="es-ES" b="1" dirty="0" err="1"/>
              <a:t>LLMs</a:t>
            </a:r>
            <a:r>
              <a:rPr lang="es-ES" b="1" dirty="0"/>
              <a:t> como GPT-4 o Gemini.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Mayoría de evaluaciones sobre </a:t>
            </a:r>
            <a:r>
              <a:rPr lang="es-ES" b="1" dirty="0" err="1"/>
              <a:t>benchmarks</a:t>
            </a:r>
            <a:r>
              <a:rPr lang="es-ES" b="1" dirty="0"/>
              <a:t> estáticos.</a:t>
            </a:r>
          </a:p>
          <a:p>
            <a:endParaRPr lang="es-ES" b="1" dirty="0"/>
          </a:p>
          <a:p>
            <a:endParaRPr lang="es-ES" b="1" dirty="0"/>
          </a:p>
          <a:p>
            <a:r>
              <a:rPr lang="es-ES" b="1" dirty="0">
                <a:solidFill>
                  <a:srgbClr val="464747"/>
                </a:solidFill>
              </a:rPr>
              <a:t>Pregunta clave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¿Es capaz el modelo de mantener el significado original?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¿Qué métricas nos ayudan a cuantificar esos cambios?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6375FD-3FD1-69D9-22B8-14B11B4218A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498598"/>
          </a:xfrm>
        </p:spPr>
        <p:txBody>
          <a:bodyPr/>
          <a:lstStyle/>
          <a:p>
            <a:r>
              <a:rPr lang="es-ES" dirty="0"/>
              <a:t>Introducción y objetivos</a:t>
            </a:r>
          </a:p>
        </p:txBody>
      </p:sp>
      <p:pic>
        <p:nvPicPr>
          <p:cNvPr id="1026" name="Picture 2" descr="Prompts para Chat GPT y GPT-4 - 1MillionBot">
            <a:extLst>
              <a:ext uri="{FF2B5EF4-FFF2-40B4-BE49-F238E27FC236}">
                <a16:creationId xmlns:a16="http://schemas.microsoft.com/office/drawing/2014/main" id="{C75E15E6-C196-AEF0-4CB5-F049EF51A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162" y="1811826"/>
            <a:ext cx="983893" cy="103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mini (modelo de lenguaje) - Wikipedia, la enciclopedia libre">
            <a:extLst>
              <a:ext uri="{FF2B5EF4-FFF2-40B4-BE49-F238E27FC236}">
                <a16:creationId xmlns:a16="http://schemas.microsoft.com/office/drawing/2014/main" id="{A4217E31-11D0-4288-39E3-9AAA2D99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417" y="2051576"/>
            <a:ext cx="1517974" cy="55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9">
            <a:extLst>
              <a:ext uri="{FF2B5EF4-FFF2-40B4-BE49-F238E27FC236}">
                <a16:creationId xmlns:a16="http://schemas.microsoft.com/office/drawing/2014/main" id="{EECF2C2B-D327-3678-9952-B5B1157AED87}"/>
              </a:ext>
            </a:extLst>
          </p:cNvPr>
          <p:cNvSpPr txBox="1">
            <a:spLocks/>
          </p:cNvSpPr>
          <p:nvPr/>
        </p:nvSpPr>
        <p:spPr>
          <a:xfrm>
            <a:off x="33157" y="6590368"/>
            <a:ext cx="8076125" cy="17842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s-ES" sz="900" kern="1200" spc="50" baseline="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</p:spTree>
    <p:extLst>
      <p:ext uri="{BB962C8B-B14F-4D97-AF65-F5344CB8AC3E}">
        <p14:creationId xmlns:p14="http://schemas.microsoft.com/office/powerpoint/2010/main" val="278339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/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498598"/>
          </a:xfrm>
        </p:spPr>
        <p:txBody>
          <a:bodyPr/>
          <a:lstStyle/>
          <a:p>
            <a:r>
              <a:rPr lang="es-ES" dirty="0"/>
              <a:t>Marco Teórico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58A011-8B9C-6143-5A46-E9141AC3A671}"/>
              </a:ext>
            </a:extLst>
          </p:cNvPr>
          <p:cNvSpPr txBox="1"/>
          <p:nvPr/>
        </p:nvSpPr>
        <p:spPr>
          <a:xfrm>
            <a:off x="538485" y="1915131"/>
            <a:ext cx="488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1B6FB9"/>
                </a:solidFill>
              </a:rPr>
              <a:t>FUNDAMENTOS DE LOS </a:t>
            </a:r>
            <a:r>
              <a:rPr lang="es-ES" sz="2400" dirty="0" err="1">
                <a:solidFill>
                  <a:srgbClr val="1B6FB9"/>
                </a:solidFill>
              </a:rPr>
              <a:t>LLMs</a:t>
            </a:r>
            <a:endParaRPr lang="es-ES" sz="2400" dirty="0">
              <a:solidFill>
                <a:srgbClr val="1B6FB9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20031B1-9266-EE55-589B-7AD78F49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06" y="2432830"/>
            <a:ext cx="1844200" cy="3604572"/>
          </a:xfrm>
          <a:prstGeom prst="rect">
            <a:avLst/>
          </a:prstGeom>
        </p:spPr>
      </p:pic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974ECFE-7273-F2C4-9828-FA2DF6A43B23}"/>
              </a:ext>
            </a:extLst>
          </p:cNvPr>
          <p:cNvSpPr txBox="1">
            <a:spLocks/>
          </p:cNvSpPr>
          <p:nvPr/>
        </p:nvSpPr>
        <p:spPr>
          <a:xfrm>
            <a:off x="538485" y="2698929"/>
            <a:ext cx="4983362" cy="626222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rgbClr val="464747"/>
                </a:solidFill>
              </a:rPr>
              <a:t>¿Qué es un LLM?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Red neuronal entrenada para predecir el siguiente token</a:t>
            </a:r>
          </a:p>
          <a:p>
            <a:endParaRPr lang="es-ES" b="1" dirty="0"/>
          </a:p>
          <a:p>
            <a:endParaRPr lang="es-ES" b="1" dirty="0"/>
          </a:p>
          <a:p>
            <a:r>
              <a:rPr lang="es-ES" b="1" dirty="0">
                <a:solidFill>
                  <a:srgbClr val="464747"/>
                </a:solidFill>
              </a:rPr>
              <a:t>Etapas de entrenamiento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Preentrenamiento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1600" b="1" dirty="0"/>
              <a:t> 	</a:t>
            </a:r>
            <a:r>
              <a:rPr lang="es-ES" sz="1600" dirty="0">
                <a:solidFill>
                  <a:srgbClr val="7F7F7F"/>
                </a:solidFill>
              </a:rPr>
              <a:t>Datos masivos de 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Fine-</a:t>
            </a:r>
            <a:r>
              <a:rPr lang="es-ES" b="1" dirty="0" err="1"/>
              <a:t>tuning</a:t>
            </a:r>
            <a:endParaRPr lang="es-ES" b="1" dirty="0">
              <a:solidFill>
                <a:srgbClr val="464747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z="1600" b="1" dirty="0"/>
              <a:t> 	</a:t>
            </a:r>
            <a:r>
              <a:rPr lang="es-ES" sz="1600" dirty="0"/>
              <a:t>Entrenamiento del modelo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58837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E55A7-910B-682F-7741-F76803FBC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968C887-7D44-9E41-CB7D-61224E622BB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7AF625-35F4-8DF3-87AC-37C337F3ACD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498598"/>
          </a:xfrm>
        </p:spPr>
        <p:txBody>
          <a:bodyPr/>
          <a:lstStyle/>
          <a:p>
            <a:r>
              <a:rPr lang="es-ES" dirty="0"/>
              <a:t>Marco Teórico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7F896FE-29F7-B9BE-EAA9-A49447995233}"/>
              </a:ext>
            </a:extLst>
          </p:cNvPr>
          <p:cNvSpPr txBox="1"/>
          <p:nvPr/>
        </p:nvSpPr>
        <p:spPr>
          <a:xfrm>
            <a:off x="538484" y="1915131"/>
            <a:ext cx="5970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1B6FB9"/>
                </a:solidFill>
              </a:rPr>
              <a:t>MÉTRICAS DE AUTOEVALUACIÓN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E727D58D-3992-D4DD-536F-C2A6B98126FD}"/>
              </a:ext>
            </a:extLst>
          </p:cNvPr>
          <p:cNvSpPr txBox="1">
            <a:spLocks/>
          </p:cNvSpPr>
          <p:nvPr/>
        </p:nvSpPr>
        <p:spPr>
          <a:xfrm>
            <a:off x="538485" y="2698929"/>
            <a:ext cx="4983362" cy="302031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10">
                <a:extLst>
                  <a:ext uri="{FF2B5EF4-FFF2-40B4-BE49-F238E27FC236}">
                    <a16:creationId xmlns:a16="http://schemas.microsoft.com/office/drawing/2014/main" id="{FEC66026-CDAA-AB78-5CE7-432DEB618F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486" y="2698929"/>
                <a:ext cx="3905696" cy="2961645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s-ES" sz="1600" b="0" i="0" kern="1200" cap="none" spc="150" baseline="0">
                    <a:solidFill>
                      <a:srgbClr val="7F7F7F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 baseline="0">
                    <a:solidFill>
                      <a:schemeClr val="bg2">
                        <a:lumMod val="50000"/>
                      </a:schemeClr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s-ES" b="1" dirty="0">
                    <a:solidFill>
                      <a:srgbClr val="464747"/>
                    </a:solidFill>
                  </a:rPr>
                  <a:t>ROUGE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b="1" dirty="0"/>
                  <a:t>Se comparan fragmentos literales llamados n-gramas</a:t>
                </a:r>
              </a:p>
              <a:p>
                <a:endParaRPr lang="es-ES" sz="1200" b="1" dirty="0">
                  <a:solidFill>
                    <a:srgbClr val="464747"/>
                  </a:solidFill>
                </a:endParaRPr>
              </a:p>
              <a:p>
                <a:endParaRPr lang="es-ES" sz="1200" b="1" dirty="0">
                  <a:solidFill>
                    <a:srgbClr val="46474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100"/>
                        <m:t>Precisi</m:t>
                      </m:r>
                      <m:r>
                        <m:rPr>
                          <m:nor/>
                        </m:rPr>
                        <a:rPr lang="en-US" sz="1100"/>
                        <m:t>ó</m:t>
                      </m:r>
                      <m:r>
                        <m:rPr>
                          <m:nor/>
                        </m:rPr>
                        <a:rPr lang="en-US" sz="1100"/>
                        <m:t>n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100"/>
                            <m:t>n</m:t>
                          </m:r>
                          <m:r>
                            <m:rPr>
                              <m:nor/>
                            </m:rPr>
                            <a:rPr lang="en-US" sz="1100" i="1"/>
                            <m:t>−</m:t>
                          </m:r>
                          <m:r>
                            <m:rPr>
                              <m:nor/>
                            </m:rPr>
                            <a:rPr lang="en-US" sz="1100"/>
                            <m:t>gramas</m:t>
                          </m:r>
                          <m:r>
                            <m:rPr>
                              <m:nor/>
                            </m:rPr>
                            <a:rPr lang="en-US" sz="1100"/>
                            <m:t> </m:t>
                          </m:r>
                          <m:r>
                            <m:rPr>
                              <m:nor/>
                            </m:rPr>
                            <a:rPr lang="en-US" sz="1100"/>
                            <m:t>coincidentes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100"/>
                            <m:t>n</m:t>
                          </m:r>
                          <m:r>
                            <m:rPr>
                              <m:nor/>
                            </m:rPr>
                            <a:rPr lang="en-US" sz="1100" i="1"/>
                            <m:t>−</m:t>
                          </m:r>
                          <m:r>
                            <m:rPr>
                              <m:nor/>
                            </m:rPr>
                            <a:rPr lang="en-US" sz="1100"/>
                            <m:t>gramas</m:t>
                          </m:r>
                          <m:r>
                            <m:rPr>
                              <m:nor/>
                            </m:rPr>
                            <a:rPr lang="en-US" sz="1100"/>
                            <m:t> </m:t>
                          </m:r>
                          <m:r>
                            <m:rPr>
                              <m:nor/>
                            </m:rPr>
                            <a:rPr lang="en-US" sz="1100"/>
                            <m:t>del</m:t>
                          </m:r>
                          <m:r>
                            <m:rPr>
                              <m:nor/>
                            </m:rPr>
                            <a:rPr lang="en-US" sz="1100"/>
                            <m:t> </m:t>
                          </m:r>
                          <m:r>
                            <m:rPr>
                              <m:nor/>
                            </m:rPr>
                            <a:rPr lang="en-US" sz="1100"/>
                            <m:t>texto</m:t>
                          </m:r>
                          <m:r>
                            <m:rPr>
                              <m:nor/>
                            </m:rPr>
                            <a:rPr lang="en-US" sz="1100"/>
                            <m:t> </m:t>
                          </m:r>
                          <m:r>
                            <m:rPr>
                              <m:nor/>
                            </m:rPr>
                            <a:rPr lang="en-US" sz="1100"/>
                            <m:t>generado</m:t>
                          </m:r>
                        </m:den>
                      </m:f>
                    </m:oMath>
                  </m:oMathPara>
                </a14:m>
                <a:endParaRPr lang="es-ES" sz="1100" b="1" dirty="0">
                  <a:solidFill>
                    <a:srgbClr val="464747"/>
                  </a:solidFill>
                </a:endParaRPr>
              </a:p>
              <a:p>
                <a:r>
                  <a:rPr lang="es-ES" b="1" dirty="0">
                    <a:solidFill>
                      <a:srgbClr val="464747"/>
                    </a:solidFill>
                  </a:rPr>
                  <a:t>  </a:t>
                </a:r>
                <a:endParaRPr lang="es-ES" sz="1100" b="1" dirty="0">
                  <a:solidFill>
                    <a:srgbClr val="46474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100" b="0" i="0" smtClean="0"/>
                        <m:t>  </m:t>
                      </m:r>
                      <m:r>
                        <m:rPr>
                          <m:nor/>
                        </m:rPr>
                        <a:rPr lang="en-US" sz="1100"/>
                        <m:t>Recall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100"/>
                            <m:t>n</m:t>
                          </m:r>
                          <m:r>
                            <m:rPr>
                              <m:nor/>
                            </m:rPr>
                            <a:rPr lang="en-US" sz="1100" i="1"/>
                            <m:t>−</m:t>
                          </m:r>
                          <m:r>
                            <m:rPr>
                              <m:nor/>
                            </m:rPr>
                            <a:rPr lang="en-US" sz="1100"/>
                            <m:t>gramas</m:t>
                          </m:r>
                          <m:r>
                            <m:rPr>
                              <m:nor/>
                            </m:rPr>
                            <a:rPr lang="en-US" sz="1100"/>
                            <m:t> </m:t>
                          </m:r>
                          <m:r>
                            <m:rPr>
                              <m:nor/>
                            </m:rPr>
                            <a:rPr lang="en-US" sz="1100"/>
                            <m:t>coincidentes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100"/>
                            <m:t>n</m:t>
                          </m:r>
                          <m:r>
                            <m:rPr>
                              <m:nor/>
                            </m:rPr>
                            <a:rPr lang="en-US" sz="1100" i="1"/>
                            <m:t>−</m:t>
                          </m:r>
                          <m:r>
                            <m:rPr>
                              <m:nor/>
                            </m:rPr>
                            <a:rPr lang="en-US" sz="1100"/>
                            <m:t>gramas</m:t>
                          </m:r>
                          <m:r>
                            <m:rPr>
                              <m:nor/>
                            </m:rPr>
                            <a:rPr lang="en-US" sz="1100"/>
                            <m:t> </m:t>
                          </m:r>
                          <m:r>
                            <m:rPr>
                              <m:nor/>
                            </m:rPr>
                            <a:rPr lang="en-US" sz="1100"/>
                            <m:t>del</m:t>
                          </m:r>
                          <m:r>
                            <m:rPr>
                              <m:nor/>
                            </m:rPr>
                            <a:rPr lang="en-US" sz="1100"/>
                            <m:t> </m:t>
                          </m:r>
                          <m:r>
                            <m:rPr>
                              <m:nor/>
                            </m:rPr>
                            <a:rPr lang="en-US" sz="1100"/>
                            <m:t>texto</m:t>
                          </m:r>
                          <m:r>
                            <m:rPr>
                              <m:nor/>
                            </m:rPr>
                            <a:rPr lang="en-US" sz="1100"/>
                            <m:t> </m:t>
                          </m:r>
                          <m:r>
                            <m:rPr>
                              <m:nor/>
                            </m:rPr>
                            <a:rPr lang="en-US" sz="1100"/>
                            <m:t>de</m:t>
                          </m:r>
                          <m:r>
                            <m:rPr>
                              <m:nor/>
                            </m:rPr>
                            <a:rPr lang="en-US" sz="1100"/>
                            <m:t> </m:t>
                          </m:r>
                          <m:r>
                            <m:rPr>
                              <m:nor/>
                            </m:rPr>
                            <a:rPr lang="en-US" sz="1100"/>
                            <m:t>referencia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1100" b="1" dirty="0"/>
              </a:p>
              <a:p>
                <a:endParaRPr lang="es-ES" sz="1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11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1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1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1=2</m:t>
                      </m:r>
                      <m:r>
                        <a:rPr lang="en-US" sz="110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ES" sz="11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100">
                              <a:solidFill>
                                <a:srgbClr val="7F7F7F"/>
                              </a:solidFill>
                            </a:rPr>
                            <m:t>Precisi</m:t>
                          </m:r>
                          <m:r>
                            <m:rPr>
                              <m:nor/>
                            </m:rPr>
                            <a:rPr lang="en-US" sz="1100">
                              <a:solidFill>
                                <a:srgbClr val="7F7F7F"/>
                              </a:solidFill>
                            </a:rPr>
                            <m:t>ó</m:t>
                          </m:r>
                          <m:r>
                            <m:rPr>
                              <m:nor/>
                            </m:rPr>
                            <a:rPr lang="en-US" sz="1100">
                              <a:solidFill>
                                <a:srgbClr val="7F7F7F"/>
                              </a:solidFill>
                            </a:rPr>
                            <m:t>n</m:t>
                          </m:r>
                          <m:r>
                            <a:rPr lang="en-US" sz="110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sz="1100">
                              <a:solidFill>
                                <a:srgbClr val="7F7F7F"/>
                              </a:solidFill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100">
                              <a:solidFill>
                                <a:srgbClr val="7F7F7F"/>
                              </a:solidFill>
                            </a:rPr>
                            <m:t>Precisi</m:t>
                          </m:r>
                          <m:r>
                            <m:rPr>
                              <m:nor/>
                            </m:rPr>
                            <a:rPr lang="en-US" sz="1100">
                              <a:solidFill>
                                <a:srgbClr val="7F7F7F"/>
                              </a:solidFill>
                            </a:rPr>
                            <m:t>ó</m:t>
                          </m:r>
                          <m:r>
                            <m:rPr>
                              <m:nor/>
                            </m:rPr>
                            <a:rPr lang="en-US" sz="1100">
                              <a:solidFill>
                                <a:srgbClr val="7F7F7F"/>
                              </a:solidFill>
                            </a:rPr>
                            <m:t>n</m:t>
                          </m:r>
                          <m:r>
                            <a:rPr lang="en-US" sz="1100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1100">
                              <a:solidFill>
                                <a:srgbClr val="7F7F7F"/>
                              </a:solidFill>
                            </a:rPr>
                            <m:t>Recall</m:t>
                          </m:r>
                        </m:den>
                      </m:f>
                    </m:oMath>
                  </m:oMathPara>
                </a14:m>
                <a:endParaRPr lang="es-ES" sz="1100" b="1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6" name="Marcador de texto 10">
                <a:extLst>
                  <a:ext uri="{FF2B5EF4-FFF2-40B4-BE49-F238E27FC236}">
                    <a16:creationId xmlns:a16="http://schemas.microsoft.com/office/drawing/2014/main" id="{FEC66026-CDAA-AB78-5CE7-432DEB618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6" y="2698929"/>
                <a:ext cx="3905696" cy="2961645"/>
              </a:xfrm>
              <a:prstGeom prst="rect">
                <a:avLst/>
              </a:prstGeom>
              <a:blipFill>
                <a:blip r:embed="rId3"/>
                <a:stretch>
                  <a:fillRect l="-3120" t="-3086" b="-10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DB465E7D-E3F5-E675-1A0D-C6BEED379D9B}"/>
              </a:ext>
            </a:extLst>
          </p:cNvPr>
          <p:cNvSpPr txBox="1">
            <a:spLocks/>
          </p:cNvSpPr>
          <p:nvPr/>
        </p:nvSpPr>
        <p:spPr>
          <a:xfrm>
            <a:off x="4581095" y="2686742"/>
            <a:ext cx="4033515" cy="53409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>
                <a:solidFill>
                  <a:srgbClr val="464747"/>
                </a:solidFill>
              </a:rPr>
              <a:t>BERTscore</a:t>
            </a:r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Mide la similitud semántica entre textos</a:t>
            </a:r>
          </a:p>
          <a:p>
            <a:endParaRPr lang="es-ES" b="1" dirty="0"/>
          </a:p>
          <a:p>
            <a:endParaRPr lang="es-ES" b="1" dirty="0"/>
          </a:p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F8EF28C8-2B24-B9EB-FFC4-C7CAC8C036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261"/>
          <a:stretch>
            <a:fillRect/>
          </a:stretch>
        </p:blipFill>
        <p:spPr>
          <a:xfrm>
            <a:off x="4896851" y="3470540"/>
            <a:ext cx="2767261" cy="15303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B125D9C-ADBC-8653-A3AF-198C3E8A7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851" y="5075751"/>
            <a:ext cx="2866841" cy="13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27A63-B03E-48C3-FCFE-A5D7CA124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97572AA-073A-A19E-BC4E-256CD2EE364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476FF1-4580-37B3-640E-E542527F5D8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332399"/>
          </a:xfrm>
        </p:spPr>
        <p:txBody>
          <a:bodyPr/>
          <a:lstStyle/>
          <a:p>
            <a:r>
              <a:rPr lang="es-ES" sz="2400" dirty="0"/>
              <a:t>Desarrollo del sistema experimental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D942FA-1786-A61D-2652-00F774041C54}"/>
              </a:ext>
            </a:extLst>
          </p:cNvPr>
          <p:cNvSpPr txBox="1"/>
          <p:nvPr/>
        </p:nvSpPr>
        <p:spPr>
          <a:xfrm>
            <a:off x="538484" y="1684298"/>
            <a:ext cx="597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B6FB9"/>
                </a:solidFill>
              </a:rPr>
              <a:t>IMPLEMENTACIÓN DE LA GENERACIÓN ITERATIVA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1FC6AAA5-E36C-22EA-93E8-53A07CBCD9CF}"/>
              </a:ext>
            </a:extLst>
          </p:cNvPr>
          <p:cNvSpPr txBox="1">
            <a:spLocks/>
          </p:cNvSpPr>
          <p:nvPr/>
        </p:nvSpPr>
        <p:spPr>
          <a:xfrm>
            <a:off x="538485" y="2698929"/>
            <a:ext cx="4983362" cy="302031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F81E2171-903E-7DC0-78C7-E80D1FFC94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7" b="22210"/>
          <a:stretch>
            <a:fillRect/>
          </a:stretch>
        </p:blipFill>
        <p:spPr bwMode="auto">
          <a:xfrm>
            <a:off x="4981204" y="4521434"/>
            <a:ext cx="3902075" cy="1701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C02AF0-3092-26A1-FEF7-B201708612F5}"/>
              </a:ext>
            </a:extLst>
          </p:cNvPr>
          <p:cNvSpPr txBox="1"/>
          <p:nvPr/>
        </p:nvSpPr>
        <p:spPr>
          <a:xfrm>
            <a:off x="517669" y="2340042"/>
            <a:ext cx="445659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Obtención del corpus de prueba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Se obtienes los textos del </a:t>
            </a:r>
            <a:r>
              <a:rPr lang="es-ES" sz="1600" b="1" dirty="0" err="1">
                <a:solidFill>
                  <a:srgbClr val="7F7F7F"/>
                </a:solidFill>
                <a:latin typeface="Montserrat" panose="00000500000000000000" pitchFamily="2" charset="0"/>
              </a:rPr>
              <a:t>dataset</a:t>
            </a: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 CNN/</a:t>
            </a:r>
            <a:r>
              <a:rPr lang="es-ES" sz="1600" b="1" dirty="0" err="1">
                <a:solidFill>
                  <a:srgbClr val="7F7F7F"/>
                </a:solidFill>
                <a:latin typeface="Montserrat" panose="00000500000000000000" pitchFamily="2" charset="0"/>
              </a:rPr>
              <a:t>DailyMail</a:t>
            </a: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Se guardan en los siguientes parámetros en un Excel</a:t>
            </a:r>
          </a:p>
          <a:p>
            <a:endParaRPr lang="es-ES" b="1" dirty="0"/>
          </a:p>
          <a:p>
            <a:r>
              <a:rPr lang="es-ES" b="1" dirty="0">
                <a:solidFill>
                  <a:srgbClr val="464747"/>
                </a:solidFill>
              </a:rPr>
              <a:t>Generación Iterativa</a:t>
            </a:r>
          </a:p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Se resume y se expande el texto 10 veces</a:t>
            </a:r>
          </a:p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Se va guardando en un archivo Excel por cada modelo</a:t>
            </a:r>
          </a:p>
          <a:p>
            <a:endParaRPr lang="es-ES" b="1" dirty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7034D684-49B7-EA6D-7168-BDFC89580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7" b="14141"/>
          <a:stretch>
            <a:fillRect/>
          </a:stretch>
        </p:blipFill>
        <p:spPr bwMode="auto">
          <a:xfrm>
            <a:off x="4995081" y="2469702"/>
            <a:ext cx="3513221" cy="176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6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0C23-9896-A589-1A17-2968C01CB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3161988D-D1BF-C5E5-6B92-FE4EAB64CC2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3C51D9-E482-7531-FA28-1104478872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332399"/>
          </a:xfrm>
        </p:spPr>
        <p:txBody>
          <a:bodyPr/>
          <a:lstStyle/>
          <a:p>
            <a:r>
              <a:rPr lang="es-ES" sz="2400" dirty="0"/>
              <a:t>Desarrollo del sistema experimental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6C97A38-2B30-948F-4A64-F64CD9B600F7}"/>
              </a:ext>
            </a:extLst>
          </p:cNvPr>
          <p:cNvSpPr txBox="1"/>
          <p:nvPr/>
        </p:nvSpPr>
        <p:spPr>
          <a:xfrm>
            <a:off x="538484" y="1684298"/>
            <a:ext cx="597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B6FB9"/>
                </a:solidFill>
              </a:rPr>
              <a:t>EVALUACIÓN MEDIANTE MÉTRICAS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372F80D-253F-63E1-DC5C-BC977685BB06}"/>
              </a:ext>
            </a:extLst>
          </p:cNvPr>
          <p:cNvSpPr txBox="1">
            <a:spLocks/>
          </p:cNvSpPr>
          <p:nvPr/>
        </p:nvSpPr>
        <p:spPr>
          <a:xfrm>
            <a:off x="538485" y="2698929"/>
            <a:ext cx="4983362" cy="302031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AD3C53-B528-03EB-D002-AD18D221687D}"/>
              </a:ext>
            </a:extLst>
          </p:cNvPr>
          <p:cNvSpPr txBox="1"/>
          <p:nvPr/>
        </p:nvSpPr>
        <p:spPr>
          <a:xfrm>
            <a:off x="524608" y="2553378"/>
            <a:ext cx="44565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PROCEDIMIENTO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7F7F7F"/>
                </a:solidFill>
                <a:latin typeface="Montserrat" panose="00000500000000000000" pitchFamily="2" charset="0"/>
              </a:rPr>
              <a:t>Para calcular las métricas se utilizan: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rgbClr val="464747"/>
              </a:solidFill>
            </a:endParaRPr>
          </a:p>
          <a:p>
            <a:endParaRPr lang="es-ES" b="1" dirty="0"/>
          </a:p>
        </p:txBody>
      </p:sp>
      <p:pic>
        <p:nvPicPr>
          <p:cNvPr id="1032" name="Picture 8" descr="Iconos, Logos, Símbolos de Github - Descarga Gratuita PNG, SVG">
            <a:extLst>
              <a:ext uri="{FF2B5EF4-FFF2-40B4-BE49-F238E27FC236}">
                <a16:creationId xmlns:a16="http://schemas.microsoft.com/office/drawing/2014/main" id="{F2A037C1-673C-8E58-BEDE-D8534C48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62" y="4062944"/>
            <a:ext cx="518110" cy="5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conos, Logos, Símbolos de Github - Descarga Gratuita PNG, SVG">
            <a:extLst>
              <a:ext uri="{FF2B5EF4-FFF2-40B4-BE49-F238E27FC236}">
                <a16:creationId xmlns:a16="http://schemas.microsoft.com/office/drawing/2014/main" id="{2979EBFE-96F3-0FB4-FEF9-99A7A2544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62" y="5189981"/>
            <a:ext cx="518110" cy="5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2B91BA-1BE3-D6D4-16A4-29F19AB62702}"/>
              </a:ext>
            </a:extLst>
          </p:cNvPr>
          <p:cNvSpPr txBox="1"/>
          <p:nvPr/>
        </p:nvSpPr>
        <p:spPr>
          <a:xfrm>
            <a:off x="3038081" y="4151628"/>
            <a:ext cx="349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Google </a:t>
            </a:r>
            <a:r>
              <a:rPr lang="es-ES" b="1" dirty="0" err="1">
                <a:solidFill>
                  <a:srgbClr val="464747"/>
                </a:solidFill>
              </a:rPr>
              <a:t>Research</a:t>
            </a:r>
            <a:endParaRPr lang="es-ES" b="1" dirty="0">
              <a:solidFill>
                <a:srgbClr val="464747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948494-0DE5-EF73-6589-39F677FB21D0}"/>
              </a:ext>
            </a:extLst>
          </p:cNvPr>
          <p:cNvSpPr txBox="1"/>
          <p:nvPr/>
        </p:nvSpPr>
        <p:spPr>
          <a:xfrm>
            <a:off x="1291349" y="5269296"/>
            <a:ext cx="164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BERT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08994BB-CBC4-8C78-A8A3-A54AC24D10A6}"/>
              </a:ext>
            </a:extLst>
          </p:cNvPr>
          <p:cNvSpPr/>
          <p:nvPr/>
        </p:nvSpPr>
        <p:spPr>
          <a:xfrm>
            <a:off x="2226140" y="4210766"/>
            <a:ext cx="757990" cy="19855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464E5128-E1B9-370D-0262-0B0FCDC2A86E}"/>
              </a:ext>
            </a:extLst>
          </p:cNvPr>
          <p:cNvSpPr/>
          <p:nvPr/>
        </p:nvSpPr>
        <p:spPr>
          <a:xfrm>
            <a:off x="2226140" y="5381108"/>
            <a:ext cx="757990" cy="19855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33995BF-C567-25C5-48EA-EDEB4FC5081D}"/>
              </a:ext>
            </a:extLst>
          </p:cNvPr>
          <p:cNvSpPr txBox="1"/>
          <p:nvPr/>
        </p:nvSpPr>
        <p:spPr>
          <a:xfrm>
            <a:off x="1213576" y="4137333"/>
            <a:ext cx="123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ROUGE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1CB9298-A1FE-5254-65C5-0B085C7A31EC}"/>
              </a:ext>
            </a:extLst>
          </p:cNvPr>
          <p:cNvSpPr txBox="1"/>
          <p:nvPr/>
        </p:nvSpPr>
        <p:spPr>
          <a:xfrm>
            <a:off x="3106901" y="5295718"/>
            <a:ext cx="463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464747"/>
                </a:solidFill>
              </a:rPr>
              <a:t>Hugging</a:t>
            </a:r>
            <a:r>
              <a:rPr lang="es-ES" b="1" dirty="0">
                <a:solidFill>
                  <a:srgbClr val="464747"/>
                </a:solidFill>
              </a:rPr>
              <a:t> </a:t>
            </a:r>
            <a:r>
              <a:rPr lang="es-ES" b="1" dirty="0" err="1">
                <a:solidFill>
                  <a:srgbClr val="464747"/>
                </a:solidFill>
              </a:rPr>
              <a:t>Face</a:t>
            </a:r>
            <a:endParaRPr lang="es-ES" b="1" dirty="0">
              <a:solidFill>
                <a:srgbClr val="464747"/>
              </a:solidFill>
            </a:endParaRPr>
          </a:p>
        </p:txBody>
      </p:sp>
      <p:pic>
        <p:nvPicPr>
          <p:cNvPr id="1034" name="Picture 10" descr="Imagen generada">
            <a:extLst>
              <a:ext uri="{FF2B5EF4-FFF2-40B4-BE49-F238E27FC236}">
                <a16:creationId xmlns:a16="http://schemas.microsoft.com/office/drawing/2014/main" id="{17CB16CD-31EA-9F9F-B1D8-FB3B6F9F5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3" t="9935" r="18521" b="47631"/>
          <a:stretch>
            <a:fillRect/>
          </a:stretch>
        </p:blipFill>
        <p:spPr bwMode="auto">
          <a:xfrm>
            <a:off x="4981204" y="2340122"/>
            <a:ext cx="3938357" cy="170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n generada">
            <a:extLst>
              <a:ext uri="{FF2B5EF4-FFF2-40B4-BE49-F238E27FC236}">
                <a16:creationId xmlns:a16="http://schemas.microsoft.com/office/drawing/2014/main" id="{8F3B12A9-EFC9-3243-7915-4DF643D8F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51" y="3998211"/>
            <a:ext cx="3496331" cy="23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72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0C456-28E2-FE50-7989-07535DA7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4196828-A040-7240-CD01-1D50E274FE5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724955-D4BA-8F86-2C1A-8B5BA9456E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332399"/>
          </a:xfrm>
        </p:spPr>
        <p:txBody>
          <a:bodyPr/>
          <a:lstStyle/>
          <a:p>
            <a:r>
              <a:rPr lang="es-ES" sz="2400" dirty="0"/>
              <a:t>Resultados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C78D85-ED77-1FF2-904D-DA7A791FBE57}"/>
              </a:ext>
            </a:extLst>
          </p:cNvPr>
          <p:cNvSpPr txBox="1"/>
          <p:nvPr/>
        </p:nvSpPr>
        <p:spPr>
          <a:xfrm>
            <a:off x="538484" y="1684298"/>
            <a:ext cx="597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B6FB9"/>
                </a:solidFill>
              </a:rPr>
              <a:t>Resultados de las métricas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D9C6A6-77E3-ADDB-7213-49BBF687AE2C}"/>
              </a:ext>
            </a:extLst>
          </p:cNvPr>
          <p:cNvSpPr txBox="1">
            <a:spLocks/>
          </p:cNvSpPr>
          <p:nvPr/>
        </p:nvSpPr>
        <p:spPr>
          <a:xfrm>
            <a:off x="538485" y="2698929"/>
            <a:ext cx="4983362" cy="302031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30C5C7-E953-C545-7D26-90B9E261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53" y="1522237"/>
            <a:ext cx="3556900" cy="235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F15F899-0D7A-ED42-B23A-E285D0D39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54" y="4074130"/>
            <a:ext cx="3556900" cy="23533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A2F59A8-A774-CEBB-B2A3-3EDF78D4C033}"/>
              </a:ext>
            </a:extLst>
          </p:cNvPr>
          <p:cNvSpPr txBox="1"/>
          <p:nvPr/>
        </p:nvSpPr>
        <p:spPr>
          <a:xfrm>
            <a:off x="517669" y="2340042"/>
            <a:ext cx="44565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Observaciones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Degradación clara en las primeras iteraciones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Estabilización a partir de la iteración 5-6</a:t>
            </a:r>
          </a:p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GPT-4 mini mantiene mejor la coherencia semántica </a:t>
            </a:r>
          </a:p>
          <a:p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Gemini ofrece mayor consistencia estructural</a:t>
            </a:r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65276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5DFE-C3D3-F1B8-0A4F-9CFC25B6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7B363D2-1A29-0051-417A-535A275B2E8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157" y="6590368"/>
            <a:ext cx="8076125" cy="178421"/>
          </a:xfrm>
        </p:spPr>
        <p:txBody>
          <a:bodyPr>
            <a:normAutofit fontScale="92500"/>
          </a:bodyPr>
          <a:lstStyle/>
          <a:p>
            <a:r>
              <a:rPr lang="es-ES" dirty="0"/>
              <a:t>Implementación de un sistema de evaluación de grandes modelos de lenguaje a través de bucles de resumen y extensión de textos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03DF41-E61C-02EC-5A2A-8ADA8EC3DB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8800" y="1094400"/>
            <a:ext cx="8076125" cy="332399"/>
          </a:xfrm>
        </p:spPr>
        <p:txBody>
          <a:bodyPr/>
          <a:lstStyle/>
          <a:p>
            <a:r>
              <a:rPr lang="es-ES" sz="2400" dirty="0"/>
              <a:t>Resultados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3CC9B6-B669-888A-D24B-7850917BABDF}"/>
              </a:ext>
            </a:extLst>
          </p:cNvPr>
          <p:cNvSpPr txBox="1"/>
          <p:nvPr/>
        </p:nvSpPr>
        <p:spPr>
          <a:xfrm>
            <a:off x="538484" y="1684298"/>
            <a:ext cx="597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B6FB9"/>
                </a:solidFill>
              </a:rPr>
              <a:t>Resultados de las métricas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E10A64E8-173F-94F9-30CF-C09E5E71BFA0}"/>
              </a:ext>
            </a:extLst>
          </p:cNvPr>
          <p:cNvSpPr txBox="1">
            <a:spLocks/>
          </p:cNvSpPr>
          <p:nvPr/>
        </p:nvSpPr>
        <p:spPr>
          <a:xfrm>
            <a:off x="538485" y="2698929"/>
            <a:ext cx="4983362" cy="302031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0" i="0" kern="1200" cap="none" spc="150" baseline="0">
                <a:solidFill>
                  <a:srgbClr val="7F7F7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>
              <a:solidFill>
                <a:srgbClr val="464747"/>
              </a:solidFill>
            </a:endParaRPr>
          </a:p>
          <a:p>
            <a:endParaRPr lang="es-ES" b="1" dirty="0">
              <a:solidFill>
                <a:srgbClr val="464747"/>
              </a:solidFill>
            </a:endParaRPr>
          </a:p>
          <a:p>
            <a:r>
              <a:rPr lang="es-ES" b="1" dirty="0">
                <a:solidFill>
                  <a:srgbClr val="464747"/>
                </a:solidFill>
              </a:rPr>
              <a:t> </a:t>
            </a:r>
          </a:p>
          <a:p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  <a:p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11427A-79E3-0EC2-915B-22A65868D973}"/>
              </a:ext>
            </a:extLst>
          </p:cNvPr>
          <p:cNvSpPr txBox="1"/>
          <p:nvPr/>
        </p:nvSpPr>
        <p:spPr>
          <a:xfrm>
            <a:off x="528077" y="2367618"/>
            <a:ext cx="3379976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464747"/>
                </a:solidFill>
              </a:rPr>
              <a:t>Observaciones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rgbClr val="464747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GPT-4 Mini mantiene mejor rendimiento global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Gemini se comporta de forma similar, pero ligeramente inferior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b="1" dirty="0">
              <a:solidFill>
                <a:srgbClr val="7F7F7F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7F7F7F"/>
                </a:solidFill>
                <a:latin typeface="Montserrat" panose="00000500000000000000" pitchFamily="2" charset="0"/>
              </a:rPr>
              <a:t>Ambos modelos muestran tendencias descendentes con el número de iteraciones</a:t>
            </a:r>
          </a:p>
          <a:p>
            <a:endParaRPr lang="es-ES" b="1" dirty="0"/>
          </a:p>
          <a:p>
            <a:endParaRPr lang="es-ES" b="1" dirty="0"/>
          </a:p>
        </p:txBody>
      </p:sp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764E25C7-C5F2-E0F2-84C8-C23360D87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645" y="2340042"/>
            <a:ext cx="5222875" cy="3461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6982746"/>
      </p:ext>
    </p:extLst>
  </p:cSld>
  <p:clrMapOvr>
    <a:masterClrMapping/>
  </p:clrMapOvr>
</p:sld>
</file>

<file path=ppt/theme/theme1.xml><?xml version="1.0" encoding="utf-8"?>
<a:theme xmlns:a="http://schemas.openxmlformats.org/drawingml/2006/main" name="UPM_1_9_23 plantilla">
  <a:themeElements>
    <a:clrScheme name="Color UPM ">
      <a:dk1>
        <a:srgbClr val="464747"/>
      </a:dk1>
      <a:lt1>
        <a:srgbClr val="F7F7F7"/>
      </a:lt1>
      <a:dk2>
        <a:srgbClr val="44546A"/>
      </a:dk2>
      <a:lt2>
        <a:srgbClr val="D0D0D0"/>
      </a:lt2>
      <a:accent1>
        <a:srgbClr val="2899F9"/>
      </a:accent1>
      <a:accent2>
        <a:srgbClr val="0F81F3"/>
      </a:accent2>
      <a:accent3>
        <a:srgbClr val="0D6FCF"/>
      </a:accent3>
      <a:accent4>
        <a:srgbClr val="0B5DAC"/>
      </a:accent4>
      <a:accent5>
        <a:srgbClr val="08447C"/>
      </a:accent5>
      <a:accent6>
        <a:srgbClr val="022540"/>
      </a:accent6>
      <a:hlink>
        <a:srgbClr val="0563C1"/>
      </a:hlink>
      <a:folHlink>
        <a:srgbClr val="9B349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M_31_8_23" id="{39EFC1F3-460A-DF43-9286-1926147697AE}" vid="{5F620C54-2DDA-9641-AE08-D474BDFB1B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UPM_1_9_23 plantilla.potx</Template>
  <TotalTime>4812</TotalTime>
  <Words>1058</Words>
  <Application>Microsoft Office PowerPoint</Application>
  <PresentationFormat>Presentación en pantalla (4:3)</PresentationFormat>
  <Paragraphs>263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Courier New</vt:lpstr>
      <vt:lpstr>Montserrat light</vt:lpstr>
      <vt:lpstr>Wingdings</vt:lpstr>
      <vt:lpstr>Montserrat SemiBold</vt:lpstr>
      <vt:lpstr>Montserrat Medium</vt:lpstr>
      <vt:lpstr>Cambria Math</vt:lpstr>
      <vt:lpstr>Montserrat</vt:lpstr>
      <vt:lpstr>Montserrat light</vt:lpstr>
      <vt:lpstr>Arial</vt:lpstr>
      <vt:lpstr>UPM_1_9_23 plantilla</vt:lpstr>
      <vt:lpstr>Implementación de un sistema de evaluación de grandes modelos de lenguaje a través de bucles de resumen y extensión de textos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MARTA DE LA CALLE GAYO</dc:creator>
  <cp:keywords/>
  <dc:description/>
  <cp:lastModifiedBy>JAVIER GONZALEZ PEREZ</cp:lastModifiedBy>
  <cp:revision>157</cp:revision>
  <dcterms:created xsi:type="dcterms:W3CDTF">2023-08-31T06:50:41Z</dcterms:created>
  <dcterms:modified xsi:type="dcterms:W3CDTF">2025-07-09T07:28:08Z</dcterms:modified>
  <cp:category/>
</cp:coreProperties>
</file>